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4" r:id="rId1"/>
  </p:sldMasterIdLst>
  <p:notesMasterIdLst>
    <p:notesMasterId r:id="rId21"/>
  </p:notesMasterIdLst>
  <p:handoutMasterIdLst>
    <p:handoutMasterId r:id="rId22"/>
  </p:handoutMasterIdLst>
  <p:sldIdLst>
    <p:sldId id="423" r:id="rId2"/>
    <p:sldId id="426" r:id="rId3"/>
    <p:sldId id="518" r:id="rId4"/>
    <p:sldId id="411" r:id="rId5"/>
    <p:sldId id="382" r:id="rId6"/>
    <p:sldId id="414" r:id="rId7"/>
    <p:sldId id="517" r:id="rId8"/>
    <p:sldId id="422" r:id="rId9"/>
    <p:sldId id="450" r:id="rId10"/>
    <p:sldId id="449" r:id="rId11"/>
    <p:sldId id="421" r:id="rId12"/>
    <p:sldId id="494" r:id="rId13"/>
    <p:sldId id="368" r:id="rId14"/>
    <p:sldId id="516" r:id="rId15"/>
    <p:sldId id="456" r:id="rId16"/>
    <p:sldId id="496" r:id="rId17"/>
    <p:sldId id="495" r:id="rId18"/>
    <p:sldId id="503" r:id="rId19"/>
    <p:sldId id="43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AF1"/>
    <a:srgbClr val="003399"/>
    <a:srgbClr val="CCECFF"/>
    <a:srgbClr val="BADCF8"/>
    <a:srgbClr val="CCFFFF"/>
    <a:srgbClr val="36D3F2"/>
    <a:srgbClr val="344EA2"/>
    <a:srgbClr val="5D1A05"/>
    <a:srgbClr val="550D1E"/>
    <a:srgbClr val="5C0E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1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BB11AE0-5106-F246-8F2B-B935DB465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08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3E6BE48-E547-AC49-9E06-11E341C04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153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1010F1-9FC2-1749-BCBE-1165756E1535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37BE6E-E274-1948-84D7-26414AE09FC5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9300" cy="3419475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9436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619FF9-F315-8E46-8CF6-654F53DD2237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5F0F-77D9-3E43-8535-799750EB3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elixir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9" y="5949951"/>
            <a:ext cx="14716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FA5ED-E197-3E4A-9FCA-9333B8F11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1466-8366-A84F-A8B2-630B118D9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10C2-0E17-0C45-8C36-9A44910D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83061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F75E-4BC6-884E-8813-13AC3C98F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09301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848EA-7E10-8147-88A1-D92FCFACA0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pPr>
              <a:defRPr/>
            </a:pPr>
            <a:fld id="{CEA609F6-026B-FD4D-B8A6-11599CDB2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56E0-86E5-5041-9932-1054930E6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BC9C3-0763-724F-88F5-CB80AF99DB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C3B39-8FC3-3E4D-B6D6-7053AC9BE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15EFC-B704-AD44-8F7A-B27F89F39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31770-3277-4C4A-A6A5-A6332AA89E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3FCF9-203F-2C40-8A72-A18FE5A07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255BA74-EF2F-DF45-8403-36FCECA65F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  <p:sldLayoutId id="2147484367" r:id="rId13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4724400" y="2667001"/>
            <a:ext cx="32528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ecruitment 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rocess 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utsourcing</a:t>
            </a:r>
          </a:p>
          <a:p>
            <a:pPr eaLnBrk="1" hangingPunct="1"/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xecutive 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earch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            </a:t>
            </a:r>
          </a:p>
          <a:p>
            <a:pPr eaLnBrk="1" hangingPunct="1"/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ontingent 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ecruitment</a:t>
            </a:r>
          </a:p>
        </p:txBody>
      </p:sp>
      <p:sp>
        <p:nvSpPr>
          <p:cNvPr id="291854" name="AutoShape 14"/>
          <p:cNvSpPr>
            <a:spLocks noChangeArrowheads="1"/>
          </p:cNvSpPr>
          <p:nvPr/>
        </p:nvSpPr>
        <p:spPr bwMode="auto">
          <a:xfrm>
            <a:off x="304800" y="5257800"/>
            <a:ext cx="8534400" cy="1066800"/>
          </a:xfrm>
          <a:prstGeom prst="flowChartAlternateProcess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550D1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      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HR Outsourcing		Assessments		 Employment branding 	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      Compensation Survey	Business intelligence		 Separation Management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      Manpower planning 	Recruitment consulting                    Passive candidate management </a:t>
            </a:r>
          </a:p>
        </p:txBody>
      </p:sp>
      <p:sp>
        <p:nvSpPr>
          <p:cNvPr id="18436" name="Line 19"/>
          <p:cNvSpPr>
            <a:spLocks noChangeShapeType="1"/>
          </p:cNvSpPr>
          <p:nvPr/>
        </p:nvSpPr>
        <p:spPr bwMode="auto">
          <a:xfrm>
            <a:off x="4572000" y="2438400"/>
            <a:ext cx="0" cy="1981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304801"/>
            <a:ext cx="2666999" cy="10185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1447800" y="1905000"/>
            <a:ext cx="7010400" cy="32316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3.       Post Sourcing Services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074738" lvl="1" indent="-617538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Assessments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074738" lvl="1" indent="-617538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Offer Negotiations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074738" lvl="1" indent="-617538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Pre Employment candidate counseling</a:t>
            </a:r>
          </a:p>
          <a:p>
            <a:pPr marL="1074738" lvl="1" indent="-617538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Post offer Follow up</a:t>
            </a:r>
          </a:p>
          <a:p>
            <a:pPr marL="1074738" lvl="1" indent="-617538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Reference check 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074738" lvl="1" indent="-617538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Managing other vendors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548" y="228600"/>
            <a:ext cx="3391773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ChangeArrowheads="1"/>
          </p:cNvSpPr>
          <p:nvPr/>
        </p:nvSpPr>
        <p:spPr bwMode="auto">
          <a:xfrm>
            <a:off x="838200" y="1828800"/>
            <a:ext cx="7772400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4.</a:t>
            </a:r>
            <a:r>
              <a:rPr lang="en-GB" sz="2400" b="1" dirty="0">
                <a:solidFill>
                  <a:schemeClr val="bg2"/>
                </a:solidFill>
                <a:cs typeface="Arial" charset="0"/>
              </a:rPr>
              <a:t>      </a:t>
            </a:r>
            <a:r>
              <a:rPr lang="en-GB" sz="2400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 Employment Branding Services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charset="0"/>
              </a:rPr>
              <a:t>        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Employment related PR and Media Awareness Services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       Community Targeted Newsletters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       360 degree approach on candidate reach</a:t>
            </a:r>
          </a:p>
          <a:p>
            <a:pPr lvl="1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8914" name="Rectangle 9"/>
          <p:cNvSpPr>
            <a:spLocks noChangeArrowheads="1"/>
          </p:cNvSpPr>
          <p:nvPr/>
        </p:nvSpPr>
        <p:spPr bwMode="auto">
          <a:xfrm>
            <a:off x="838200" y="3886201"/>
            <a:ext cx="7772400" cy="18466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4488" indent="-344488">
              <a:spcBef>
                <a:spcPct val="50000"/>
              </a:spcBef>
            </a:pPr>
            <a:r>
              <a:rPr lang="en-GB" sz="2400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5.       Separation Management 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458788" lvl="1" indent="508000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Exit interviews</a:t>
            </a:r>
          </a:p>
          <a:p>
            <a:pPr marL="458788" lvl="1" indent="508000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Ex employee engagement</a:t>
            </a:r>
          </a:p>
          <a:p>
            <a:pPr marL="458788" lvl="1" indent="508000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Alumni networking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38915" name="Text Box 10"/>
          <p:cNvSpPr txBox="1">
            <a:spLocks noChangeArrowheads="1"/>
          </p:cNvSpPr>
          <p:nvPr/>
        </p:nvSpPr>
        <p:spPr bwMode="auto">
          <a:xfrm>
            <a:off x="898525" y="5907088"/>
            <a:ext cx="3342582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6.       HR outsourcing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548" y="228600"/>
            <a:ext cx="3391773" cy="1219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2590800" y="344269"/>
            <a:ext cx="45591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OTHER SERVICES</a:t>
            </a: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1676400" y="1724026"/>
            <a:ext cx="677807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22250" indent="-222250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Value Added Services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Training &amp; Development 	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Employee-relations support 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Compensation Benchmarks surveys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Organizational-structure definition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Performance Evaluation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Payroll management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Contractual staff management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Effective HR delivery strategy, design, implementation, or outsourcing.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Retention consulting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Competitor Mapping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Industry insight</a:t>
            </a:r>
          </a:p>
          <a:p>
            <a:pPr marL="222250" indent="-222250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Other administration related activities</a:t>
            </a:r>
            <a:r>
              <a:rPr lang="en-US" sz="1600" dirty="0">
                <a:solidFill>
                  <a:schemeClr val="bg2"/>
                </a:solidFill>
              </a:rPr>
              <a:t>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2"/>
          <p:cNvSpPr txBox="1">
            <a:spLocks noChangeArrowheads="1"/>
          </p:cNvSpPr>
          <p:nvPr/>
        </p:nvSpPr>
        <p:spPr bwMode="auto">
          <a:xfrm>
            <a:off x="914400" y="1768476"/>
            <a:ext cx="7239000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charset="0"/>
              </a:rPr>
              <a:t>Unifound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 Narrow" charset="0"/>
              </a:rPr>
              <a:t>works with clients to give them future managers, by mixing the right tools to get the right candidate.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878122" y="2590800"/>
            <a:ext cx="7633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99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The various tools mentioned below are combined as per need to identify the best fit for clients</a:t>
            </a:r>
            <a:r>
              <a:rPr lang="en-US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:</a:t>
            </a:r>
          </a:p>
        </p:txBody>
      </p:sp>
      <p:grpSp>
        <p:nvGrpSpPr>
          <p:cNvPr id="43012" name="Group 47"/>
          <p:cNvGrpSpPr>
            <a:grpSpLocks/>
          </p:cNvGrpSpPr>
          <p:nvPr/>
        </p:nvGrpSpPr>
        <p:grpSpPr bwMode="auto">
          <a:xfrm>
            <a:off x="304800" y="2895600"/>
            <a:ext cx="8153400" cy="3810000"/>
            <a:chOff x="624" y="1680"/>
            <a:chExt cx="5136" cy="2400"/>
          </a:xfrm>
          <a:solidFill>
            <a:srgbClr val="0070C0"/>
          </a:solidFill>
        </p:grpSpPr>
        <p:sp>
          <p:nvSpPr>
            <p:cNvPr id="180266" name="Oval 42"/>
            <p:cNvSpPr>
              <a:spLocks noChangeArrowheads="1"/>
            </p:cNvSpPr>
            <p:nvPr/>
          </p:nvSpPr>
          <p:spPr bwMode="auto">
            <a:xfrm>
              <a:off x="624" y="1728"/>
              <a:ext cx="2112" cy="235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0267" name="Oval 43"/>
            <p:cNvSpPr>
              <a:spLocks noChangeArrowheads="1"/>
            </p:cNvSpPr>
            <p:nvPr/>
          </p:nvSpPr>
          <p:spPr bwMode="auto">
            <a:xfrm>
              <a:off x="2112" y="1728"/>
              <a:ext cx="2112" cy="235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0265" name="Oval 41"/>
            <p:cNvSpPr>
              <a:spLocks noChangeArrowheads="1"/>
            </p:cNvSpPr>
            <p:nvPr/>
          </p:nvSpPr>
          <p:spPr bwMode="auto">
            <a:xfrm>
              <a:off x="3648" y="1680"/>
              <a:ext cx="2112" cy="235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18" name="Rectangle 28"/>
            <p:cNvSpPr>
              <a:spLocks noChangeArrowheads="1"/>
            </p:cNvSpPr>
            <p:nvPr/>
          </p:nvSpPr>
          <p:spPr bwMode="auto">
            <a:xfrm>
              <a:off x="1104" y="1968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scene3d>
              <a:camera prst="orthographicFront"/>
              <a:lightRig rig="threePt" dir="t"/>
            </a:scene3d>
            <a:sp3d contourW="12700">
              <a:bevelB/>
              <a:contourClr>
                <a:srgbClr val="00B0F0"/>
              </a:contourClr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Job fair</a:t>
              </a:r>
            </a:p>
          </p:txBody>
        </p:sp>
        <p:sp>
          <p:nvSpPr>
            <p:cNvPr id="43019" name="Rectangle 31"/>
            <p:cNvSpPr>
              <a:spLocks noChangeArrowheads="1"/>
            </p:cNvSpPr>
            <p:nvPr/>
          </p:nvSpPr>
          <p:spPr bwMode="auto">
            <a:xfrm>
              <a:off x="1008" y="3360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Walk-in management</a:t>
              </a:r>
            </a:p>
          </p:txBody>
        </p:sp>
        <p:sp>
          <p:nvSpPr>
            <p:cNvPr id="43020" name="Rectangle 32"/>
            <p:cNvSpPr>
              <a:spLocks noChangeArrowheads="1"/>
            </p:cNvSpPr>
            <p:nvPr/>
          </p:nvSpPr>
          <p:spPr bwMode="auto">
            <a:xfrm>
              <a:off x="2304" y="2448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997A0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Online job advertising</a:t>
              </a:r>
            </a:p>
          </p:txBody>
        </p:sp>
        <p:sp>
          <p:nvSpPr>
            <p:cNvPr id="43021" name="Rectangle 33"/>
            <p:cNvSpPr>
              <a:spLocks noChangeArrowheads="1"/>
            </p:cNvSpPr>
            <p:nvPr/>
          </p:nvSpPr>
          <p:spPr bwMode="auto">
            <a:xfrm>
              <a:off x="3888" y="2448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997A0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Vendor management</a:t>
              </a:r>
              <a:endParaRPr lang="en-US" sz="2400" b="1" dirty="0">
                <a:latin typeface="Times New Roman" charset="0"/>
              </a:endParaRPr>
            </a:p>
          </p:txBody>
        </p:sp>
        <p:sp>
          <p:nvSpPr>
            <p:cNvPr id="43022" name="Rectangle 34"/>
            <p:cNvSpPr>
              <a:spLocks noChangeArrowheads="1"/>
            </p:cNvSpPr>
            <p:nvPr/>
          </p:nvSpPr>
          <p:spPr bwMode="auto">
            <a:xfrm>
              <a:off x="2544" y="2016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Multi city Hiring</a:t>
              </a:r>
              <a:endParaRPr lang="en-US" sz="2400" b="1" dirty="0">
                <a:latin typeface="Times New Roman" charset="0"/>
              </a:endParaRPr>
            </a:p>
          </p:txBody>
        </p:sp>
        <p:sp>
          <p:nvSpPr>
            <p:cNvPr id="43023" name="Rectangle 35"/>
            <p:cNvSpPr>
              <a:spLocks noChangeArrowheads="1"/>
            </p:cNvSpPr>
            <p:nvPr/>
          </p:nvSpPr>
          <p:spPr bwMode="auto">
            <a:xfrm>
              <a:off x="4128" y="2016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Training</a:t>
              </a:r>
            </a:p>
          </p:txBody>
        </p:sp>
        <p:sp>
          <p:nvSpPr>
            <p:cNvPr id="43024" name="Rectangle 36"/>
            <p:cNvSpPr>
              <a:spLocks noChangeArrowheads="1"/>
            </p:cNvSpPr>
            <p:nvPr/>
          </p:nvSpPr>
          <p:spPr bwMode="auto">
            <a:xfrm>
              <a:off x="2400" y="3360"/>
              <a:ext cx="134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Ad response management</a:t>
              </a:r>
              <a:endParaRPr lang="en-US" sz="2400" b="1" dirty="0">
                <a:latin typeface="Times New Roman" charset="0"/>
              </a:endParaRPr>
            </a:p>
          </p:txBody>
        </p:sp>
        <p:sp>
          <p:nvSpPr>
            <p:cNvPr id="43025" name="Rectangle 37"/>
            <p:cNvSpPr>
              <a:spLocks noChangeArrowheads="1"/>
            </p:cNvSpPr>
            <p:nvPr/>
          </p:nvSpPr>
          <p:spPr bwMode="auto">
            <a:xfrm>
              <a:off x="4128" y="3312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Networking</a:t>
              </a:r>
            </a:p>
          </p:txBody>
        </p:sp>
        <p:sp>
          <p:nvSpPr>
            <p:cNvPr id="43026" name="Rectangle 39"/>
            <p:cNvSpPr>
              <a:spLocks noChangeArrowheads="1"/>
            </p:cNvSpPr>
            <p:nvPr/>
          </p:nvSpPr>
          <p:spPr bwMode="auto">
            <a:xfrm>
              <a:off x="816" y="2448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997A0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Assessments</a:t>
              </a:r>
            </a:p>
          </p:txBody>
        </p:sp>
        <p:sp>
          <p:nvSpPr>
            <p:cNvPr id="43027" name="Rectangle 44"/>
            <p:cNvSpPr>
              <a:spLocks noChangeArrowheads="1"/>
            </p:cNvSpPr>
            <p:nvPr/>
          </p:nvSpPr>
          <p:spPr bwMode="auto">
            <a:xfrm>
              <a:off x="816" y="2880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997A0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RPO</a:t>
              </a:r>
            </a:p>
          </p:txBody>
        </p:sp>
        <p:sp>
          <p:nvSpPr>
            <p:cNvPr id="43028" name="Rectangle 45"/>
            <p:cNvSpPr>
              <a:spLocks noChangeArrowheads="1"/>
            </p:cNvSpPr>
            <p:nvPr/>
          </p:nvSpPr>
          <p:spPr bwMode="auto">
            <a:xfrm>
              <a:off x="3888" y="2880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997A0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Payroll Management</a:t>
              </a:r>
              <a:endParaRPr lang="en-US" sz="2400" b="1" dirty="0">
                <a:latin typeface="Times New Roman" charset="0"/>
              </a:endParaRPr>
            </a:p>
          </p:txBody>
        </p:sp>
        <p:sp>
          <p:nvSpPr>
            <p:cNvPr id="43029" name="Rectangle 46"/>
            <p:cNvSpPr>
              <a:spLocks noChangeArrowheads="1"/>
            </p:cNvSpPr>
            <p:nvPr/>
          </p:nvSpPr>
          <p:spPr bwMode="auto">
            <a:xfrm>
              <a:off x="2304" y="2880"/>
              <a:ext cx="1104" cy="336"/>
            </a:xfrm>
            <a:prstGeom prst="rect">
              <a:avLst/>
            </a:prstGeom>
            <a:solidFill>
              <a:srgbClr val="77BAF1"/>
            </a:solidFill>
            <a:ln>
              <a:noFill/>
            </a:ln>
            <a:effectLst>
              <a:prstShdw prst="shdw17" dist="17961" dir="2700000">
                <a:srgbClr val="997A00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/>
                <a:t>Temporary Staffing</a:t>
              </a:r>
            </a:p>
          </p:txBody>
        </p:sp>
      </p:grpSp>
      <p:pic>
        <p:nvPicPr>
          <p:cNvPr id="23" name="Picture 2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8600"/>
            <a:ext cx="3391773" cy="1143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609600" y="3581400"/>
            <a:ext cx="7239000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 dirty="0"/>
              <a:t>Web Based Technology</a:t>
            </a:r>
          </a:p>
        </p:txBody>
      </p:sp>
      <p:sp>
        <p:nvSpPr>
          <p:cNvPr id="531460" name="AutoShape 4"/>
          <p:cNvSpPr>
            <a:spLocks noChangeArrowheads="1"/>
          </p:cNvSpPr>
          <p:nvPr/>
        </p:nvSpPr>
        <p:spPr bwMode="auto">
          <a:xfrm>
            <a:off x="3121026" y="1641476"/>
            <a:ext cx="2001839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sz="1200" b="1">
                <a:ea typeface="+mn-ea"/>
                <a:cs typeface="+mn-cs"/>
              </a:rPr>
              <a:t>Hiring Manager</a:t>
            </a:r>
          </a:p>
        </p:txBody>
      </p:sp>
      <p:sp>
        <p:nvSpPr>
          <p:cNvPr id="531463" name="AutoShape 7"/>
          <p:cNvSpPr>
            <a:spLocks noChangeArrowheads="1"/>
          </p:cNvSpPr>
          <p:nvPr/>
        </p:nvSpPr>
        <p:spPr bwMode="auto">
          <a:xfrm>
            <a:off x="3121026" y="2860676"/>
            <a:ext cx="2001839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200" b="1" dirty="0"/>
              <a:t>Lead Recruiter</a:t>
            </a:r>
          </a:p>
        </p:txBody>
      </p:sp>
      <p:sp>
        <p:nvSpPr>
          <p:cNvPr id="531464" name="AutoShape 8"/>
          <p:cNvSpPr>
            <a:spLocks noChangeArrowheads="1"/>
          </p:cNvSpPr>
          <p:nvPr/>
        </p:nvSpPr>
        <p:spPr bwMode="auto">
          <a:xfrm>
            <a:off x="2511426" y="4079876"/>
            <a:ext cx="3363913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200" b="1" dirty="0"/>
              <a:t>Prequalification and Assessment Team</a:t>
            </a:r>
          </a:p>
        </p:txBody>
      </p:sp>
      <p:sp>
        <p:nvSpPr>
          <p:cNvPr id="531465" name="AutoShape 9"/>
          <p:cNvSpPr>
            <a:spLocks noChangeArrowheads="1"/>
          </p:cNvSpPr>
          <p:nvPr/>
        </p:nvSpPr>
        <p:spPr bwMode="auto">
          <a:xfrm>
            <a:off x="2511425" y="5146676"/>
            <a:ext cx="1441451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200" b="1" dirty="0"/>
              <a:t>Reports </a:t>
            </a:r>
          </a:p>
        </p:txBody>
      </p:sp>
      <p:sp>
        <p:nvSpPr>
          <p:cNvPr id="531466" name="AutoShape 10"/>
          <p:cNvSpPr>
            <a:spLocks noChangeArrowheads="1"/>
          </p:cNvSpPr>
          <p:nvPr/>
        </p:nvSpPr>
        <p:spPr bwMode="auto">
          <a:xfrm>
            <a:off x="4416425" y="5146676"/>
            <a:ext cx="1362075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200" b="1" dirty="0"/>
              <a:t>Other Channels</a:t>
            </a:r>
          </a:p>
        </p:txBody>
      </p: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381000" y="6477000"/>
            <a:ext cx="7391400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/>
              <a:t>Quality Assurance</a:t>
            </a:r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223871" y="1676400"/>
            <a:ext cx="1109598" cy="30777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400" b="1" dirty="0"/>
              <a:t>Client Site </a:t>
            </a:r>
          </a:p>
        </p:txBody>
      </p:sp>
      <p:sp>
        <p:nvSpPr>
          <p:cNvPr id="531469" name="AutoShape 13"/>
          <p:cNvSpPr>
            <a:spLocks noChangeArrowheads="1"/>
          </p:cNvSpPr>
          <p:nvPr/>
        </p:nvSpPr>
        <p:spPr bwMode="auto">
          <a:xfrm>
            <a:off x="3962400" y="4724400"/>
            <a:ext cx="381000" cy="152400"/>
          </a:xfrm>
          <a:prstGeom prst="leftRightArrow">
            <a:avLst>
              <a:gd name="adj1" fmla="val 50000"/>
              <a:gd name="adj2" fmla="val 74815"/>
            </a:avLst>
          </a:prstGeom>
          <a:solidFill>
            <a:schemeClr val="tx2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6000" b="1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531470" name="AutoShape 14"/>
          <p:cNvSpPr>
            <a:spLocks noChangeArrowheads="1"/>
          </p:cNvSpPr>
          <p:nvPr/>
        </p:nvSpPr>
        <p:spPr bwMode="auto">
          <a:xfrm>
            <a:off x="3121026" y="2251076"/>
            <a:ext cx="2001839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200" b="1" dirty="0" smtClean="0"/>
              <a:t>Account </a:t>
            </a:r>
            <a:r>
              <a:rPr lang="en-US" sz="1200" b="1" dirty="0"/>
              <a:t>Manager</a:t>
            </a:r>
          </a:p>
        </p:txBody>
      </p:sp>
      <p:sp>
        <p:nvSpPr>
          <p:cNvPr id="531472" name="Line 16"/>
          <p:cNvSpPr>
            <a:spLocks noChangeShapeType="1"/>
          </p:cNvSpPr>
          <p:nvPr/>
        </p:nvSpPr>
        <p:spPr bwMode="auto">
          <a:xfrm>
            <a:off x="4111626" y="2590800"/>
            <a:ext cx="1588" cy="255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73" name="AutoShape 17"/>
          <p:cNvSpPr>
            <a:spLocks noChangeArrowheads="1"/>
          </p:cNvSpPr>
          <p:nvPr/>
        </p:nvSpPr>
        <p:spPr bwMode="auto">
          <a:xfrm>
            <a:off x="2511425" y="4613276"/>
            <a:ext cx="1441451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200" b="1" dirty="0"/>
              <a:t>Sourcing Team</a:t>
            </a:r>
          </a:p>
        </p:txBody>
      </p:sp>
      <p:sp>
        <p:nvSpPr>
          <p:cNvPr id="531474" name="AutoShape 18"/>
          <p:cNvSpPr>
            <a:spLocks noChangeArrowheads="1"/>
          </p:cNvSpPr>
          <p:nvPr/>
        </p:nvSpPr>
        <p:spPr bwMode="auto">
          <a:xfrm>
            <a:off x="4416425" y="4613276"/>
            <a:ext cx="1362075" cy="339725"/>
          </a:xfrm>
          <a:prstGeom prst="roundRect">
            <a:avLst>
              <a:gd name="adj" fmla="val 19644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200" b="1" dirty="0"/>
              <a:t>Head Hunter</a:t>
            </a:r>
          </a:p>
        </p:txBody>
      </p:sp>
      <p:sp>
        <p:nvSpPr>
          <p:cNvPr id="531475" name="Rectangle 19"/>
          <p:cNvSpPr>
            <a:spLocks noChangeArrowheads="1"/>
          </p:cNvSpPr>
          <p:nvPr/>
        </p:nvSpPr>
        <p:spPr bwMode="auto">
          <a:xfrm>
            <a:off x="381000" y="457200"/>
            <a:ext cx="84582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36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WORK MODEL</a:t>
            </a:r>
            <a:endParaRPr lang="en-US" sz="3600" dirty="0">
              <a:solidFill>
                <a:srgbClr val="77BAF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531476" name="Line 20"/>
          <p:cNvSpPr>
            <a:spLocks noChangeShapeType="1"/>
          </p:cNvSpPr>
          <p:nvPr/>
        </p:nvSpPr>
        <p:spPr bwMode="auto">
          <a:xfrm>
            <a:off x="5867400" y="5181600"/>
            <a:ext cx="400051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77" name="Line 21"/>
          <p:cNvSpPr>
            <a:spLocks noChangeShapeType="1"/>
          </p:cNvSpPr>
          <p:nvPr/>
        </p:nvSpPr>
        <p:spPr bwMode="auto">
          <a:xfrm flipH="1">
            <a:off x="6246813" y="4724400"/>
            <a:ext cx="1587" cy="4572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78" name="Line 22"/>
          <p:cNvSpPr>
            <a:spLocks noChangeShapeType="1"/>
          </p:cNvSpPr>
          <p:nvPr/>
        </p:nvSpPr>
        <p:spPr bwMode="auto">
          <a:xfrm>
            <a:off x="5943600" y="4724400"/>
            <a:ext cx="30480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79" name="Line 23"/>
          <p:cNvSpPr>
            <a:spLocks noChangeShapeType="1"/>
          </p:cNvSpPr>
          <p:nvPr/>
        </p:nvSpPr>
        <p:spPr bwMode="auto">
          <a:xfrm flipH="1">
            <a:off x="2287589" y="4800600"/>
            <a:ext cx="1587" cy="45720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80" name="Line 24"/>
          <p:cNvSpPr>
            <a:spLocks noChangeShapeType="1"/>
          </p:cNvSpPr>
          <p:nvPr/>
        </p:nvSpPr>
        <p:spPr bwMode="auto">
          <a:xfrm>
            <a:off x="2286001" y="5257800"/>
            <a:ext cx="239713" cy="1588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81" name="Line 25"/>
          <p:cNvSpPr>
            <a:spLocks noChangeShapeType="1"/>
          </p:cNvSpPr>
          <p:nvPr/>
        </p:nvSpPr>
        <p:spPr bwMode="auto">
          <a:xfrm>
            <a:off x="2286001" y="4800600"/>
            <a:ext cx="239713" cy="1588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82" name="AutoShape 26"/>
          <p:cNvSpPr>
            <a:spLocks noChangeArrowheads="1"/>
          </p:cNvSpPr>
          <p:nvPr/>
        </p:nvSpPr>
        <p:spPr bwMode="auto">
          <a:xfrm>
            <a:off x="3962400" y="5257800"/>
            <a:ext cx="457200" cy="152400"/>
          </a:xfrm>
          <a:prstGeom prst="leftRightArrow">
            <a:avLst>
              <a:gd name="adj1" fmla="val 50000"/>
              <a:gd name="adj2" fmla="val 1008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484" name="Rectangle 28"/>
          <p:cNvSpPr>
            <a:spLocks noChangeArrowheads="1"/>
          </p:cNvSpPr>
          <p:nvPr/>
        </p:nvSpPr>
        <p:spPr bwMode="auto">
          <a:xfrm>
            <a:off x="2603501" y="6145214"/>
            <a:ext cx="2882900" cy="2555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 dirty="0"/>
              <a:t>Skills Assessment Tools &amp; Research</a:t>
            </a:r>
          </a:p>
        </p:txBody>
      </p:sp>
      <p:sp>
        <p:nvSpPr>
          <p:cNvPr id="531485" name="Rectangle 29"/>
          <p:cNvSpPr>
            <a:spLocks noChangeArrowheads="1"/>
          </p:cNvSpPr>
          <p:nvPr/>
        </p:nvSpPr>
        <p:spPr bwMode="auto">
          <a:xfrm>
            <a:off x="5634037" y="6145214"/>
            <a:ext cx="1757363" cy="2555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/>
              <a:t>Training</a:t>
            </a:r>
          </a:p>
        </p:txBody>
      </p:sp>
      <p:sp>
        <p:nvSpPr>
          <p:cNvPr id="531486" name="Rectangle 30"/>
          <p:cNvSpPr>
            <a:spLocks noChangeArrowheads="1"/>
          </p:cNvSpPr>
          <p:nvPr/>
        </p:nvSpPr>
        <p:spPr bwMode="auto">
          <a:xfrm>
            <a:off x="765176" y="6145214"/>
            <a:ext cx="1681163" cy="2555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 dirty="0"/>
              <a:t>Specialist Consultants</a:t>
            </a:r>
          </a:p>
        </p:txBody>
      </p:sp>
      <p:sp>
        <p:nvSpPr>
          <p:cNvPr id="531487" name="Rectangle 31"/>
          <p:cNvSpPr>
            <a:spLocks noChangeArrowheads="1"/>
          </p:cNvSpPr>
          <p:nvPr/>
        </p:nvSpPr>
        <p:spPr bwMode="auto">
          <a:xfrm>
            <a:off x="5635626" y="5791200"/>
            <a:ext cx="1755775" cy="2286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 dirty="0"/>
              <a:t> Support</a:t>
            </a:r>
          </a:p>
        </p:txBody>
      </p:sp>
      <p:sp>
        <p:nvSpPr>
          <p:cNvPr id="531488" name="Rectangle 32"/>
          <p:cNvSpPr>
            <a:spLocks noChangeArrowheads="1"/>
          </p:cNvSpPr>
          <p:nvPr/>
        </p:nvSpPr>
        <p:spPr bwMode="auto">
          <a:xfrm>
            <a:off x="758825" y="5764214"/>
            <a:ext cx="1681163" cy="2555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 dirty="0"/>
              <a:t>Background Checking</a:t>
            </a:r>
          </a:p>
        </p:txBody>
      </p:sp>
      <p:sp>
        <p:nvSpPr>
          <p:cNvPr id="531489" name="Rectangle 33"/>
          <p:cNvSpPr>
            <a:spLocks noChangeArrowheads="1"/>
          </p:cNvSpPr>
          <p:nvPr/>
        </p:nvSpPr>
        <p:spPr bwMode="auto">
          <a:xfrm>
            <a:off x="2590801" y="5764214"/>
            <a:ext cx="2882900" cy="2555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charset="0"/>
              <a:buNone/>
            </a:pPr>
            <a:r>
              <a:rPr lang="en-US" sz="1100" b="1" dirty="0"/>
              <a:t>Candidate Pipeline Generation </a:t>
            </a:r>
          </a:p>
        </p:txBody>
      </p:sp>
      <p:sp>
        <p:nvSpPr>
          <p:cNvPr id="45084" name="Line 34"/>
          <p:cNvSpPr>
            <a:spLocks noChangeShapeType="1"/>
          </p:cNvSpPr>
          <p:nvPr/>
        </p:nvSpPr>
        <p:spPr bwMode="auto">
          <a:xfrm flipV="1">
            <a:off x="4114800" y="3276600"/>
            <a:ext cx="1588" cy="255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91" name="Line 35"/>
          <p:cNvSpPr>
            <a:spLocks noChangeShapeType="1"/>
          </p:cNvSpPr>
          <p:nvPr/>
        </p:nvSpPr>
        <p:spPr bwMode="auto">
          <a:xfrm>
            <a:off x="4114800" y="3276600"/>
            <a:ext cx="1588" cy="255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92" name="Line 36"/>
          <p:cNvSpPr>
            <a:spLocks noChangeShapeType="1"/>
          </p:cNvSpPr>
          <p:nvPr/>
        </p:nvSpPr>
        <p:spPr bwMode="auto">
          <a:xfrm>
            <a:off x="228600" y="2032000"/>
            <a:ext cx="8534400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3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3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53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3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53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53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53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53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9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 autoUpdateAnimBg="0"/>
      <p:bldP spid="531460" grpId="0" animBg="1" autoUpdateAnimBg="0"/>
      <p:bldP spid="531463" grpId="0" animBg="1" autoUpdateAnimBg="0"/>
      <p:bldP spid="531464" grpId="0" animBg="1" autoUpdateAnimBg="0"/>
      <p:bldP spid="531465" grpId="0" animBg="1" autoUpdateAnimBg="0"/>
      <p:bldP spid="531466" grpId="0" animBg="1" autoUpdateAnimBg="0"/>
      <p:bldP spid="531467" grpId="0" animBg="1" autoUpdateAnimBg="0"/>
      <p:bldP spid="531470" grpId="0" animBg="1" autoUpdateAnimBg="0"/>
      <p:bldP spid="531472" grpId="0" animBg="1"/>
      <p:bldP spid="531473" grpId="0" animBg="1" autoUpdateAnimBg="0"/>
      <p:bldP spid="531474" grpId="0" animBg="1" autoUpdateAnimBg="0"/>
      <p:bldP spid="531476" grpId="0" animBg="1"/>
      <p:bldP spid="531477" grpId="0" animBg="1"/>
      <p:bldP spid="531478" grpId="0" animBg="1"/>
      <p:bldP spid="531479" grpId="0" animBg="1"/>
      <p:bldP spid="531480" grpId="0" animBg="1"/>
      <p:bldP spid="531481" grpId="0" animBg="1"/>
      <p:bldP spid="531482" grpId="0" animBg="1"/>
      <p:bldP spid="531484" grpId="0" animBg="1" autoUpdateAnimBg="0"/>
      <p:bldP spid="531485" grpId="0" animBg="1" autoUpdateAnimBg="0"/>
      <p:bldP spid="531486" grpId="0" animBg="1" autoUpdateAnimBg="0"/>
      <p:bldP spid="531487" grpId="0" animBg="1" autoUpdateAnimBg="0"/>
      <p:bldP spid="531488" grpId="0" animBg="1" autoUpdateAnimBg="0"/>
      <p:bldP spid="531489" grpId="0" animBg="1" autoUpdateAnimBg="0"/>
      <p:bldP spid="531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7"/>
          <p:cNvSpPr>
            <a:spLocks noChangeShapeType="1"/>
          </p:cNvSpPr>
          <p:nvPr/>
        </p:nvSpPr>
        <p:spPr bwMode="auto">
          <a:xfrm>
            <a:off x="3856039" y="4929188"/>
            <a:ext cx="1265237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06" name="Line 8"/>
          <p:cNvSpPr>
            <a:spLocks noChangeShapeType="1"/>
          </p:cNvSpPr>
          <p:nvPr/>
        </p:nvSpPr>
        <p:spPr bwMode="auto">
          <a:xfrm>
            <a:off x="5475288" y="2841626"/>
            <a:ext cx="1443037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415925" y="6027738"/>
            <a:ext cx="2632075" cy="515514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Process as received from client</a:t>
            </a:r>
          </a:p>
        </p:txBody>
      </p:sp>
      <p:sp>
        <p:nvSpPr>
          <p:cNvPr id="47108" name="Oval 10"/>
          <p:cNvSpPr>
            <a:spLocks noChangeArrowheads="1"/>
          </p:cNvSpPr>
          <p:nvPr/>
        </p:nvSpPr>
        <p:spPr bwMode="auto">
          <a:xfrm>
            <a:off x="1" y="6230939"/>
            <a:ext cx="407988" cy="33972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05" tIns="41904" rIns="85305" bIns="41904" anchor="ctr"/>
          <a:lstStyle/>
          <a:p>
            <a:pPr algn="ctr" defTabSz="862013"/>
            <a:r>
              <a:rPr lang="en-US" sz="1900" b="1" dirty="0">
                <a:solidFill>
                  <a:srgbClr val="344EA2"/>
                </a:solidFill>
              </a:rPr>
              <a:t>1</a:t>
            </a:r>
          </a:p>
        </p:txBody>
      </p:sp>
      <p:grpSp>
        <p:nvGrpSpPr>
          <p:cNvPr id="47109" name="Group 11"/>
          <p:cNvGrpSpPr>
            <a:grpSpLocks/>
          </p:cNvGrpSpPr>
          <p:nvPr/>
        </p:nvGrpSpPr>
        <p:grpSpPr bwMode="auto">
          <a:xfrm>
            <a:off x="200026" y="6043613"/>
            <a:ext cx="3248025" cy="211137"/>
            <a:chOff x="191" y="4394"/>
            <a:chExt cx="2046" cy="133"/>
          </a:xfrm>
        </p:grpSpPr>
        <p:sp>
          <p:nvSpPr>
            <p:cNvPr id="47145" name="Line 12"/>
            <p:cNvSpPr>
              <a:spLocks noChangeShapeType="1"/>
            </p:cNvSpPr>
            <p:nvPr/>
          </p:nvSpPr>
          <p:spPr bwMode="auto">
            <a:xfrm flipH="1">
              <a:off x="204" y="4394"/>
              <a:ext cx="203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7146" name="Line 13"/>
            <p:cNvSpPr>
              <a:spLocks noChangeShapeType="1"/>
            </p:cNvSpPr>
            <p:nvPr/>
          </p:nvSpPr>
          <p:spPr bwMode="auto">
            <a:xfrm>
              <a:off x="191" y="4394"/>
              <a:ext cx="0" cy="13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47110" name="Group 14"/>
          <p:cNvGrpSpPr>
            <a:grpSpLocks/>
          </p:cNvGrpSpPr>
          <p:nvPr/>
        </p:nvGrpSpPr>
        <p:grpSpPr bwMode="auto">
          <a:xfrm>
            <a:off x="223840" y="4959350"/>
            <a:ext cx="4503737" cy="188913"/>
            <a:chOff x="183" y="3711"/>
            <a:chExt cx="2837" cy="119"/>
          </a:xfrm>
        </p:grpSpPr>
        <p:sp>
          <p:nvSpPr>
            <p:cNvPr id="47143" name="Line 15"/>
            <p:cNvSpPr>
              <a:spLocks noChangeShapeType="1"/>
            </p:cNvSpPr>
            <p:nvPr/>
          </p:nvSpPr>
          <p:spPr bwMode="auto">
            <a:xfrm flipH="1">
              <a:off x="185" y="3711"/>
              <a:ext cx="283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7144" name="Line 16"/>
            <p:cNvSpPr>
              <a:spLocks noChangeShapeType="1"/>
            </p:cNvSpPr>
            <p:nvPr/>
          </p:nvSpPr>
          <p:spPr bwMode="auto">
            <a:xfrm>
              <a:off x="183" y="3711"/>
              <a:ext cx="0" cy="11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7111" name="Oval 17"/>
          <p:cNvSpPr>
            <a:spLocks noChangeArrowheads="1"/>
          </p:cNvSpPr>
          <p:nvPr/>
        </p:nvSpPr>
        <p:spPr bwMode="auto">
          <a:xfrm>
            <a:off x="31750" y="5129214"/>
            <a:ext cx="401639" cy="33972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05" tIns="41904" rIns="85305" bIns="41904" anchor="ctr"/>
          <a:lstStyle/>
          <a:p>
            <a:pPr algn="ctr" defTabSz="862013"/>
            <a:r>
              <a:rPr lang="en-US" sz="1900" b="1" dirty="0">
                <a:solidFill>
                  <a:srgbClr val="344EA2"/>
                </a:solidFill>
              </a:rPr>
              <a:t>2</a:t>
            </a: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457201" y="3962400"/>
            <a:ext cx="3317875" cy="515514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Teams identified and work flow designed</a:t>
            </a:r>
          </a:p>
        </p:txBody>
      </p:sp>
      <p:grpSp>
        <p:nvGrpSpPr>
          <p:cNvPr id="47113" name="Group 19"/>
          <p:cNvGrpSpPr>
            <a:grpSpLocks/>
          </p:cNvGrpSpPr>
          <p:nvPr/>
        </p:nvGrpSpPr>
        <p:grpSpPr bwMode="auto">
          <a:xfrm>
            <a:off x="215901" y="3900489"/>
            <a:ext cx="5668963" cy="168275"/>
            <a:chOff x="188" y="3044"/>
            <a:chExt cx="3574" cy="105"/>
          </a:xfrm>
        </p:grpSpPr>
        <p:sp>
          <p:nvSpPr>
            <p:cNvPr id="47141" name="Line 20"/>
            <p:cNvSpPr>
              <a:spLocks noChangeShapeType="1"/>
            </p:cNvSpPr>
            <p:nvPr/>
          </p:nvSpPr>
          <p:spPr bwMode="auto">
            <a:xfrm flipH="1">
              <a:off x="203" y="3044"/>
              <a:ext cx="355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7142" name="Line 21"/>
            <p:cNvSpPr>
              <a:spLocks noChangeShapeType="1"/>
            </p:cNvSpPr>
            <p:nvPr/>
          </p:nvSpPr>
          <p:spPr bwMode="auto">
            <a:xfrm>
              <a:off x="188" y="3044"/>
              <a:ext cx="0" cy="10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7114" name="Oval 22"/>
          <p:cNvSpPr>
            <a:spLocks noChangeArrowheads="1"/>
          </p:cNvSpPr>
          <p:nvPr/>
        </p:nvSpPr>
        <p:spPr bwMode="auto">
          <a:xfrm>
            <a:off x="41275" y="4048126"/>
            <a:ext cx="401639" cy="33972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05" tIns="41904" rIns="85305" bIns="41904" anchor="ctr"/>
          <a:lstStyle/>
          <a:p>
            <a:pPr algn="ctr" defTabSz="862013"/>
            <a:r>
              <a:rPr lang="en-US" sz="1900" b="1" dirty="0">
                <a:solidFill>
                  <a:srgbClr val="344EA2"/>
                </a:solidFill>
              </a:rPr>
              <a:t>3</a:t>
            </a:r>
          </a:p>
        </p:txBody>
      </p:sp>
      <p:sp>
        <p:nvSpPr>
          <p:cNvPr id="47115" name="Text Box 23"/>
          <p:cNvSpPr txBox="1">
            <a:spLocks noChangeArrowheads="1"/>
          </p:cNvSpPr>
          <p:nvPr/>
        </p:nvSpPr>
        <p:spPr bwMode="auto">
          <a:xfrm>
            <a:off x="381001" y="5029201"/>
            <a:ext cx="3317875" cy="30007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Process characterized for the client</a:t>
            </a:r>
          </a:p>
        </p:txBody>
      </p:sp>
      <p:grpSp>
        <p:nvGrpSpPr>
          <p:cNvPr id="47116" name="Group 24"/>
          <p:cNvGrpSpPr>
            <a:grpSpLocks/>
          </p:cNvGrpSpPr>
          <p:nvPr/>
        </p:nvGrpSpPr>
        <p:grpSpPr bwMode="auto">
          <a:xfrm>
            <a:off x="223839" y="2819401"/>
            <a:ext cx="6908800" cy="147638"/>
            <a:chOff x="183" y="2427"/>
            <a:chExt cx="4351" cy="92"/>
          </a:xfrm>
        </p:grpSpPr>
        <p:sp>
          <p:nvSpPr>
            <p:cNvPr id="47139" name="Line 25"/>
            <p:cNvSpPr>
              <a:spLocks noChangeShapeType="1"/>
            </p:cNvSpPr>
            <p:nvPr/>
          </p:nvSpPr>
          <p:spPr bwMode="auto">
            <a:xfrm flipH="1">
              <a:off x="195" y="2427"/>
              <a:ext cx="433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7140" name="Line 26"/>
            <p:cNvSpPr>
              <a:spLocks noChangeShapeType="1"/>
            </p:cNvSpPr>
            <p:nvPr/>
          </p:nvSpPr>
          <p:spPr bwMode="auto">
            <a:xfrm>
              <a:off x="183" y="2427"/>
              <a:ext cx="0" cy="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7117" name="Oval 27"/>
          <p:cNvSpPr>
            <a:spLocks noChangeArrowheads="1"/>
          </p:cNvSpPr>
          <p:nvPr/>
        </p:nvSpPr>
        <p:spPr bwMode="auto">
          <a:xfrm>
            <a:off x="31750" y="3048001"/>
            <a:ext cx="401639" cy="33972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05" tIns="41904" rIns="85305" bIns="41904" anchor="ctr"/>
          <a:lstStyle/>
          <a:p>
            <a:pPr algn="ctr" defTabSz="862013"/>
            <a:r>
              <a:rPr lang="en-US" sz="1900" b="1" dirty="0">
                <a:solidFill>
                  <a:srgbClr val="344EA2"/>
                </a:solidFill>
              </a:rPr>
              <a:t>4</a:t>
            </a:r>
          </a:p>
        </p:txBody>
      </p:sp>
      <p:sp>
        <p:nvSpPr>
          <p:cNvPr id="47118" name="Text Box 28"/>
          <p:cNvSpPr txBox="1">
            <a:spLocks noChangeArrowheads="1"/>
          </p:cNvSpPr>
          <p:nvPr/>
        </p:nvSpPr>
        <p:spPr bwMode="auto">
          <a:xfrm>
            <a:off x="415925" y="2903538"/>
            <a:ext cx="3317875" cy="515514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Process measured and statistically controlled</a:t>
            </a:r>
          </a:p>
        </p:txBody>
      </p:sp>
      <p:sp>
        <p:nvSpPr>
          <p:cNvPr id="47119" name="Line 29"/>
          <p:cNvSpPr>
            <a:spLocks noChangeShapeType="1"/>
          </p:cNvSpPr>
          <p:nvPr/>
        </p:nvSpPr>
        <p:spPr bwMode="auto">
          <a:xfrm flipH="1">
            <a:off x="223839" y="1852613"/>
            <a:ext cx="810418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0" name="Line 30"/>
          <p:cNvSpPr>
            <a:spLocks noChangeShapeType="1"/>
          </p:cNvSpPr>
          <p:nvPr/>
        </p:nvSpPr>
        <p:spPr bwMode="auto">
          <a:xfrm>
            <a:off x="190500" y="1852613"/>
            <a:ext cx="0" cy="2111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1" name="Oval 31"/>
          <p:cNvSpPr>
            <a:spLocks noChangeArrowheads="1"/>
          </p:cNvSpPr>
          <p:nvPr/>
        </p:nvSpPr>
        <p:spPr bwMode="auto">
          <a:xfrm>
            <a:off x="15877" y="2044701"/>
            <a:ext cx="403225" cy="33972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05" tIns="41904" rIns="85305" bIns="41904" anchor="ctr"/>
          <a:lstStyle/>
          <a:p>
            <a:pPr algn="ctr" defTabSz="862013"/>
            <a:r>
              <a:rPr lang="en-US" sz="1900" b="1" dirty="0">
                <a:solidFill>
                  <a:srgbClr val="344EA2"/>
                </a:solidFill>
              </a:rPr>
              <a:t>5</a:t>
            </a:r>
          </a:p>
        </p:txBody>
      </p:sp>
      <p:sp>
        <p:nvSpPr>
          <p:cNvPr id="47122" name="Text Box 32"/>
          <p:cNvSpPr txBox="1">
            <a:spLocks noChangeArrowheads="1"/>
          </p:cNvSpPr>
          <p:nvPr/>
        </p:nvSpPr>
        <p:spPr bwMode="auto">
          <a:xfrm>
            <a:off x="6505576" y="1812926"/>
            <a:ext cx="2563813" cy="1254177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/>
              <a:t>Optimizing</a:t>
            </a:r>
          </a:p>
          <a:p>
            <a:pPr>
              <a:spcBef>
                <a:spcPct val="50000"/>
              </a:spcBef>
            </a:pPr>
            <a:endParaRPr lang="en-US" sz="1900" b="1"/>
          </a:p>
          <a:p>
            <a:pPr>
              <a:spcBef>
                <a:spcPct val="50000"/>
              </a:spcBef>
            </a:pPr>
            <a:endParaRPr lang="en-US" sz="1900" b="1"/>
          </a:p>
        </p:txBody>
      </p:sp>
      <p:sp>
        <p:nvSpPr>
          <p:cNvPr id="47123" name="Line 33"/>
          <p:cNvSpPr>
            <a:spLocks noChangeShapeType="1"/>
          </p:cNvSpPr>
          <p:nvPr/>
        </p:nvSpPr>
        <p:spPr bwMode="auto">
          <a:xfrm rot="16208860" flipH="1">
            <a:off x="2681288" y="6454776"/>
            <a:ext cx="8032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4" name="Line 34"/>
          <p:cNvSpPr>
            <a:spLocks noChangeShapeType="1"/>
          </p:cNvSpPr>
          <p:nvPr/>
        </p:nvSpPr>
        <p:spPr bwMode="auto">
          <a:xfrm>
            <a:off x="3068639" y="6034088"/>
            <a:ext cx="1265237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5" name="Line 35"/>
          <p:cNvSpPr>
            <a:spLocks noChangeShapeType="1"/>
          </p:cNvSpPr>
          <p:nvPr/>
        </p:nvSpPr>
        <p:spPr bwMode="auto">
          <a:xfrm>
            <a:off x="4665665" y="3867150"/>
            <a:ext cx="12334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6" name="Line 36"/>
          <p:cNvSpPr>
            <a:spLocks noChangeShapeType="1"/>
          </p:cNvSpPr>
          <p:nvPr/>
        </p:nvSpPr>
        <p:spPr bwMode="auto">
          <a:xfrm rot="16208860" flipH="1">
            <a:off x="3320258" y="5495133"/>
            <a:ext cx="1101725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7" name="Line 37"/>
          <p:cNvSpPr>
            <a:spLocks noChangeShapeType="1"/>
          </p:cNvSpPr>
          <p:nvPr/>
        </p:nvSpPr>
        <p:spPr bwMode="auto">
          <a:xfrm rot="16208860" flipH="1">
            <a:off x="4144963" y="4405313"/>
            <a:ext cx="10572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8" name="Line 38"/>
          <p:cNvSpPr>
            <a:spLocks noChangeShapeType="1"/>
          </p:cNvSpPr>
          <p:nvPr/>
        </p:nvSpPr>
        <p:spPr bwMode="auto">
          <a:xfrm rot="16208860" flipH="1">
            <a:off x="4945064" y="3363913"/>
            <a:ext cx="10604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29" name="Line 39"/>
          <p:cNvSpPr>
            <a:spLocks noChangeShapeType="1"/>
          </p:cNvSpPr>
          <p:nvPr/>
        </p:nvSpPr>
        <p:spPr bwMode="auto">
          <a:xfrm>
            <a:off x="6469063" y="1806575"/>
            <a:ext cx="259715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7130" name="Text Box 40"/>
          <p:cNvSpPr txBox="1">
            <a:spLocks noChangeArrowheads="1"/>
          </p:cNvSpPr>
          <p:nvPr/>
        </p:nvSpPr>
        <p:spPr bwMode="auto">
          <a:xfrm>
            <a:off x="5503864" y="2865439"/>
            <a:ext cx="3565525" cy="1292649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Quantitatively Managed</a:t>
            </a:r>
          </a:p>
          <a:p>
            <a:pPr>
              <a:spcBef>
                <a:spcPct val="50000"/>
              </a:spcBef>
            </a:pPr>
            <a:endParaRPr lang="en-US" sz="2000" b="1"/>
          </a:p>
          <a:p>
            <a:pPr>
              <a:spcBef>
                <a:spcPct val="50000"/>
              </a:spcBef>
            </a:pPr>
            <a:endParaRPr lang="en-US" sz="1900" b="1"/>
          </a:p>
        </p:txBody>
      </p:sp>
      <p:sp>
        <p:nvSpPr>
          <p:cNvPr id="47131" name="Text Box 41"/>
          <p:cNvSpPr txBox="1">
            <a:spLocks noChangeArrowheads="1"/>
          </p:cNvSpPr>
          <p:nvPr/>
        </p:nvSpPr>
        <p:spPr bwMode="auto">
          <a:xfrm>
            <a:off x="4697414" y="3889376"/>
            <a:ext cx="4371975" cy="1254177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/>
              <a:t>Delegated</a:t>
            </a:r>
          </a:p>
          <a:p>
            <a:pPr>
              <a:spcBef>
                <a:spcPct val="50000"/>
              </a:spcBef>
            </a:pPr>
            <a:endParaRPr lang="en-US" sz="1900" b="1"/>
          </a:p>
          <a:p>
            <a:pPr>
              <a:spcBef>
                <a:spcPct val="50000"/>
              </a:spcBef>
            </a:pPr>
            <a:endParaRPr lang="en-US" sz="1900" b="1"/>
          </a:p>
        </p:txBody>
      </p:sp>
      <p:sp>
        <p:nvSpPr>
          <p:cNvPr id="47132" name="Text Box 42"/>
          <p:cNvSpPr txBox="1">
            <a:spLocks noChangeArrowheads="1"/>
          </p:cNvSpPr>
          <p:nvPr/>
        </p:nvSpPr>
        <p:spPr bwMode="auto">
          <a:xfrm>
            <a:off x="3897313" y="4953000"/>
            <a:ext cx="5172075" cy="1254177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/>
              <a:t>Defined</a:t>
            </a:r>
          </a:p>
          <a:p>
            <a:pPr>
              <a:spcBef>
                <a:spcPct val="50000"/>
              </a:spcBef>
            </a:pPr>
            <a:endParaRPr lang="en-US" sz="1900" b="1"/>
          </a:p>
          <a:p>
            <a:pPr>
              <a:spcBef>
                <a:spcPct val="50000"/>
              </a:spcBef>
            </a:pPr>
            <a:endParaRPr lang="en-US" sz="1900" b="1"/>
          </a:p>
        </p:txBody>
      </p:sp>
      <p:sp>
        <p:nvSpPr>
          <p:cNvPr id="47133" name="Line 43"/>
          <p:cNvSpPr>
            <a:spLocks noChangeShapeType="1"/>
          </p:cNvSpPr>
          <p:nvPr/>
        </p:nvSpPr>
        <p:spPr bwMode="auto">
          <a:xfrm rot="16208860" flipH="1">
            <a:off x="5944395" y="2334420"/>
            <a:ext cx="10668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35916" name="Rectangle 44"/>
          <p:cNvSpPr>
            <a:spLocks noChangeArrowheads="1"/>
          </p:cNvSpPr>
          <p:nvPr/>
        </p:nvSpPr>
        <p:spPr bwMode="auto">
          <a:xfrm>
            <a:off x="1676401" y="3048000"/>
            <a:ext cx="67437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/>
          <a:lstStyle/>
          <a:p>
            <a:pPr algn="ctr" eaLnBrk="1" hangingPunct="1">
              <a:defRPr/>
            </a:pP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47135" name="Text Box 45"/>
          <p:cNvSpPr txBox="1">
            <a:spLocks noChangeArrowheads="1"/>
          </p:cNvSpPr>
          <p:nvPr/>
        </p:nvSpPr>
        <p:spPr bwMode="auto">
          <a:xfrm>
            <a:off x="533401" y="1905001"/>
            <a:ext cx="3317875" cy="30007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Process Improvised on gaps</a:t>
            </a:r>
          </a:p>
        </p:txBody>
      </p:sp>
      <p:sp>
        <p:nvSpPr>
          <p:cNvPr id="47136" name="Text Box 46"/>
          <p:cNvSpPr txBox="1">
            <a:spLocks noChangeArrowheads="1"/>
          </p:cNvSpPr>
          <p:nvPr/>
        </p:nvSpPr>
        <p:spPr bwMode="auto">
          <a:xfrm>
            <a:off x="3106737" y="6053138"/>
            <a:ext cx="5962651" cy="815596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85305" tIns="41904" rIns="85305" bIns="41904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/>
              <a:t>Initial</a:t>
            </a:r>
          </a:p>
          <a:p>
            <a:pPr>
              <a:spcBef>
                <a:spcPct val="50000"/>
              </a:spcBef>
            </a:pPr>
            <a:endParaRPr lang="en-US" sz="1900" b="1"/>
          </a:p>
        </p:txBody>
      </p:sp>
      <p:sp>
        <p:nvSpPr>
          <p:cNvPr id="3" name="Rectangle 2"/>
          <p:cNvSpPr/>
          <p:nvPr/>
        </p:nvSpPr>
        <p:spPr>
          <a:xfrm>
            <a:off x="381000" y="358914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PROCESS IMPROVEMENT</a:t>
            </a:r>
            <a:endParaRPr lang="en-US" sz="4000" dirty="0">
              <a:solidFill>
                <a:srgbClr val="77BAF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7751763" y="523876"/>
            <a:ext cx="1078016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solidFill>
                  <a:srgbClr val="77BAF1"/>
                </a:solidFill>
              </a:rPr>
              <a:t>Contd..</a:t>
            </a: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914400" y="1828801"/>
            <a:ext cx="7543800" cy="488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What benefits we offer to client: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Reduced operating costs, 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Expedite hiring process,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Client free to focus on core activities of HR, 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Create a variable cost structure, 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Access to best in class expertise and technology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Largest sourcing team catering across industry verticals and levels [Junior, Middle and Senior]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Matching the demand – supply fluctuation in manpower requirement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Fixed to variable cost – short term cost to company reducing liability cost per head.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Access to a talent pool on required skill sets 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Stronger Ability to value add 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Good awareness of markets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Automated Databases  </a:t>
            </a:r>
          </a:p>
          <a:p>
            <a:pPr marL="234950" indent="-234950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Video Conferencing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752600"/>
            <a:ext cx="4038600" cy="4114800"/>
          </a:xfrm>
        </p:spPr>
        <p:txBody>
          <a:bodyPr/>
          <a:lstStyle/>
          <a:p>
            <a:pPr marL="406400" indent="-406400">
              <a:lnSpc>
                <a:spcPct val="90000"/>
              </a:lnSpc>
              <a:buClr>
                <a:srgbClr val="0070C0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  <a:ea typeface="+mn-ea"/>
                <a:cs typeface="+mn-cs"/>
              </a:rPr>
              <a:t>Key Enablers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Reduce operating costs 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Exposure across industries 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Access to all the tools of the trade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Focus on the core of the business 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Create a variable cost structure 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Improve quality 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Expedite speed to Recruit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Foster innovation </a:t>
            </a:r>
          </a:p>
          <a:p>
            <a:pPr marL="806450" lvl="1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Access to "Best in Class" Expertise and Technology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</a:rPr>
              <a:t> 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648202" y="5108576"/>
            <a:ext cx="38020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pPr marL="311150" indent="-311150" defTabSz="828675" eaLnBrk="1" hangingPunct="1">
              <a:lnSpc>
                <a:spcPct val="115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charset="0"/>
              </a:rPr>
              <a:t>Key Results</a:t>
            </a:r>
          </a:p>
          <a:p>
            <a:pPr marL="674688" lvl="1" indent="-260350" defTabSz="828675" eaLnBrk="1" hangingPunct="1">
              <a:lnSpc>
                <a:spcPct val="110000"/>
              </a:lnSpc>
              <a:spcBef>
                <a:spcPct val="20000"/>
              </a:spcBef>
              <a:buFont typeface="Symbol" charset="0"/>
              <a:buBlip>
                <a:blip r:embed="rId3"/>
              </a:buBlip>
            </a:pPr>
            <a:r>
              <a:rPr lang="en-US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charset="0"/>
              </a:rPr>
              <a:t>Cost savings</a:t>
            </a:r>
          </a:p>
          <a:p>
            <a:pPr marL="674688" lvl="1" indent="-260350" defTabSz="828675" eaLnBrk="1" hangingPunct="1">
              <a:lnSpc>
                <a:spcPct val="110000"/>
              </a:lnSpc>
              <a:spcBef>
                <a:spcPct val="20000"/>
              </a:spcBef>
              <a:buFont typeface="Symbol" charset="0"/>
              <a:buBlip>
                <a:blip r:embed="rId3"/>
              </a:buBlip>
            </a:pPr>
            <a:r>
              <a:rPr lang="en-US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charset="0"/>
              </a:rPr>
              <a:t>Variable to Fixed costs</a:t>
            </a:r>
          </a:p>
          <a:p>
            <a:pPr marL="674688" lvl="1" indent="-260350" defTabSz="828675" eaLnBrk="1" hangingPunct="1">
              <a:lnSpc>
                <a:spcPct val="110000"/>
              </a:lnSpc>
              <a:spcBef>
                <a:spcPct val="20000"/>
              </a:spcBef>
              <a:buFont typeface="Symbol" charset="0"/>
              <a:buBlip>
                <a:blip r:embed="rId3"/>
              </a:buBlip>
            </a:pPr>
            <a:r>
              <a:rPr lang="en-US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charset="0"/>
              </a:rPr>
              <a:t>Better performance</a:t>
            </a:r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381000" y="533401"/>
            <a:ext cx="8296277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algn="ctr" defTabSz="828675">
              <a:defRPr/>
            </a:pPr>
            <a:r>
              <a:rPr lang="en-GB" sz="36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BENEFITS</a:t>
            </a:r>
            <a:endParaRPr lang="en-US" sz="3600" dirty="0">
              <a:solidFill>
                <a:srgbClr val="77BAF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51204" name="AutoShape 5"/>
          <p:cNvSpPr>
            <a:spLocks/>
          </p:cNvSpPr>
          <p:nvPr/>
        </p:nvSpPr>
        <p:spPr bwMode="auto">
          <a:xfrm>
            <a:off x="7129465" y="5432426"/>
            <a:ext cx="414337" cy="968375"/>
          </a:xfrm>
          <a:prstGeom prst="rightBrace">
            <a:avLst>
              <a:gd name="adj1" fmla="val 19476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7543801" y="5418139"/>
            <a:ext cx="1452563" cy="5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charset="0"/>
              </a:rPr>
              <a:t>Operational Flexibility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 rot="-5400000">
            <a:off x="-346074" y="3162412"/>
            <a:ext cx="2851150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charset="0"/>
              </a:rPr>
              <a:t>Expertise to handle all requirements</a:t>
            </a:r>
          </a:p>
        </p:txBody>
      </p:sp>
      <p:grpSp>
        <p:nvGrpSpPr>
          <p:cNvPr id="51207" name="Group 8"/>
          <p:cNvGrpSpPr>
            <a:grpSpLocks/>
          </p:cNvGrpSpPr>
          <p:nvPr/>
        </p:nvGrpSpPr>
        <p:grpSpPr bwMode="auto">
          <a:xfrm>
            <a:off x="1066801" y="1930400"/>
            <a:ext cx="3594100" cy="4325939"/>
            <a:chOff x="904" y="1008"/>
            <a:chExt cx="2264" cy="2725"/>
          </a:xfrm>
        </p:grpSpPr>
        <p:sp>
          <p:nvSpPr>
            <p:cNvPr id="51210" name="Rectangle 9"/>
            <p:cNvSpPr>
              <a:spLocks noChangeArrowheads="1"/>
            </p:cNvSpPr>
            <p:nvPr/>
          </p:nvSpPr>
          <p:spPr bwMode="auto">
            <a:xfrm rot="5400000">
              <a:off x="1899" y="1589"/>
              <a:ext cx="1235" cy="36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wrap="none" lIns="82945" tIns="41473" rIns="82945" bIns="41473" anchor="ctr"/>
            <a:lstStyle/>
            <a:p>
              <a:pPr algn="ctr" defTabSz="828675" eaLnBrk="1" hangingPunct="1"/>
              <a:r>
                <a:rPr lang="en-US" sz="1200">
                  <a:solidFill>
                    <a:schemeClr val="bg2"/>
                  </a:solidFill>
                </a:rPr>
                <a:t>Lack </a:t>
              </a:r>
            </a:p>
            <a:p>
              <a:pPr algn="ctr" defTabSz="828675" eaLnBrk="1" hangingPunct="1"/>
              <a:r>
                <a:rPr lang="en-US" sz="1200">
                  <a:solidFill>
                    <a:schemeClr val="bg2"/>
                  </a:solidFill>
                </a:rPr>
                <a:t>of </a:t>
              </a:r>
            </a:p>
            <a:p>
              <a:pPr algn="ctr" defTabSz="828675" eaLnBrk="1" hangingPunct="1"/>
              <a:r>
                <a:rPr lang="en-US" sz="1200">
                  <a:solidFill>
                    <a:schemeClr val="bg2"/>
                  </a:solidFill>
                </a:rPr>
                <a:t>access to  all tools </a:t>
              </a:r>
            </a:p>
          </p:txBody>
        </p:sp>
        <p:sp>
          <p:nvSpPr>
            <p:cNvPr id="51211" name="Rectangle 10"/>
            <p:cNvSpPr>
              <a:spLocks noChangeArrowheads="1"/>
            </p:cNvSpPr>
            <p:nvPr/>
          </p:nvSpPr>
          <p:spPr bwMode="auto">
            <a:xfrm>
              <a:off x="1777" y="1839"/>
              <a:ext cx="328" cy="145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Line 11"/>
            <p:cNvSpPr>
              <a:spLocks noChangeShapeType="1"/>
            </p:cNvSpPr>
            <p:nvPr/>
          </p:nvSpPr>
          <p:spPr bwMode="auto">
            <a:xfrm>
              <a:off x="1031" y="1008"/>
              <a:ext cx="1" cy="2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Line 12"/>
            <p:cNvSpPr>
              <a:spLocks noChangeShapeType="1"/>
            </p:cNvSpPr>
            <p:nvPr/>
          </p:nvSpPr>
          <p:spPr bwMode="auto">
            <a:xfrm>
              <a:off x="1031" y="3296"/>
              <a:ext cx="2137" cy="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Rectangle 13"/>
            <p:cNvSpPr>
              <a:spLocks noChangeArrowheads="1"/>
            </p:cNvSpPr>
            <p:nvPr/>
          </p:nvSpPr>
          <p:spPr bwMode="auto">
            <a:xfrm>
              <a:off x="1207" y="1153"/>
              <a:ext cx="336" cy="214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Text Box 14"/>
            <p:cNvSpPr txBox="1">
              <a:spLocks noChangeArrowheads="1"/>
            </p:cNvSpPr>
            <p:nvPr/>
          </p:nvSpPr>
          <p:spPr bwMode="auto">
            <a:xfrm>
              <a:off x="1638" y="3370"/>
              <a:ext cx="66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5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Narrow" charset="0"/>
                </a:rPr>
                <a:t>Partner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5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Narrow" charset="0"/>
                </a:rPr>
                <a:t>Search firm</a:t>
              </a:r>
            </a:p>
          </p:txBody>
        </p:sp>
        <p:sp>
          <p:nvSpPr>
            <p:cNvPr id="51216" name="Text Box 15"/>
            <p:cNvSpPr txBox="1">
              <a:spLocks noChangeArrowheads="1"/>
            </p:cNvSpPr>
            <p:nvPr/>
          </p:nvSpPr>
          <p:spPr bwMode="auto">
            <a:xfrm>
              <a:off x="2260" y="3360"/>
              <a:ext cx="67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5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Narrow" charset="0"/>
                </a:rPr>
                <a:t>In- house Recruitment</a:t>
              </a:r>
            </a:p>
          </p:txBody>
        </p:sp>
        <p:sp>
          <p:nvSpPr>
            <p:cNvPr id="51217" name="Rectangle 16"/>
            <p:cNvSpPr>
              <a:spLocks noChangeArrowheads="1"/>
            </p:cNvSpPr>
            <p:nvPr/>
          </p:nvSpPr>
          <p:spPr bwMode="auto">
            <a:xfrm>
              <a:off x="2340" y="2386"/>
              <a:ext cx="355" cy="9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Text Box 17"/>
            <p:cNvSpPr txBox="1">
              <a:spLocks noChangeArrowheads="1"/>
            </p:cNvSpPr>
            <p:nvPr/>
          </p:nvSpPr>
          <p:spPr bwMode="auto">
            <a:xfrm>
              <a:off x="904" y="3360"/>
              <a:ext cx="87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15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Narrow" charset="0"/>
                </a:rPr>
                <a:t>Handled by RPO team</a:t>
              </a:r>
            </a:p>
          </p:txBody>
        </p:sp>
        <p:sp>
          <p:nvSpPr>
            <p:cNvPr id="51219" name="Line 18"/>
            <p:cNvSpPr>
              <a:spLocks noChangeShapeType="1"/>
            </p:cNvSpPr>
            <p:nvPr/>
          </p:nvSpPr>
          <p:spPr bwMode="auto">
            <a:xfrm rot="10637584">
              <a:off x="2118" y="1869"/>
              <a:ext cx="235" cy="53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0" name="Rectangle 19"/>
            <p:cNvSpPr>
              <a:spLocks noChangeArrowheads="1"/>
            </p:cNvSpPr>
            <p:nvPr/>
          </p:nvSpPr>
          <p:spPr bwMode="auto">
            <a:xfrm rot="-5400000">
              <a:off x="1599" y="1334"/>
              <a:ext cx="683" cy="3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wrap="none" lIns="82945" tIns="41473" rIns="82945" bIns="41473" anchor="ctr"/>
            <a:lstStyle/>
            <a:p>
              <a:pPr algn="ctr" defTabSz="828675" eaLnBrk="1" hangingPunct="1"/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51221" name="Line 20"/>
            <p:cNvSpPr>
              <a:spLocks noChangeShapeType="1"/>
            </p:cNvSpPr>
            <p:nvPr/>
          </p:nvSpPr>
          <p:spPr bwMode="auto">
            <a:xfrm rot="10645252">
              <a:off x="1541" y="1152"/>
              <a:ext cx="205" cy="6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3" descr="Pic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0226"/>
            <a:ext cx="15636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Line 24"/>
          <p:cNvSpPr>
            <a:spLocks noChangeShapeType="1"/>
          </p:cNvSpPr>
          <p:nvPr/>
        </p:nvSpPr>
        <p:spPr bwMode="auto">
          <a:xfrm>
            <a:off x="849313" y="3048000"/>
            <a:ext cx="77724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1" name="Text Box 25"/>
          <p:cNvSpPr txBox="1">
            <a:spLocks noChangeArrowheads="1"/>
          </p:cNvSpPr>
          <p:nvPr/>
        </p:nvSpPr>
        <p:spPr bwMode="auto">
          <a:xfrm>
            <a:off x="5421314" y="2163763"/>
            <a:ext cx="3110147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Trebuchet MS" charset="0"/>
              </a:rPr>
              <a:t> Established process methodologies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Trebuchet MS" charset="0"/>
              </a:rPr>
              <a:t> Measurable metrics in place</a:t>
            </a:r>
          </a:p>
        </p:txBody>
      </p:sp>
      <p:sp>
        <p:nvSpPr>
          <p:cNvPr id="53252" name="Text Box 26"/>
          <p:cNvSpPr txBox="1">
            <a:spLocks noChangeArrowheads="1"/>
          </p:cNvSpPr>
          <p:nvPr/>
        </p:nvSpPr>
        <p:spPr bwMode="auto">
          <a:xfrm>
            <a:off x="5530851" y="1905000"/>
            <a:ext cx="2438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QUALITY</a:t>
            </a:r>
          </a:p>
        </p:txBody>
      </p:sp>
      <p:sp>
        <p:nvSpPr>
          <p:cNvPr id="53253" name="Text Box 27"/>
          <p:cNvSpPr txBox="1">
            <a:spLocks noChangeArrowheads="1"/>
          </p:cNvSpPr>
          <p:nvPr/>
        </p:nvSpPr>
        <p:spPr bwMode="auto">
          <a:xfrm>
            <a:off x="900114" y="3475038"/>
            <a:ext cx="3111749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Trebuchet MS" charset="0"/>
              </a:rPr>
              <a:t> 40 – 60% saving in leadership time </a:t>
            </a:r>
          </a:p>
        </p:txBody>
      </p:sp>
      <p:sp>
        <p:nvSpPr>
          <p:cNvPr id="53254" name="Text Box 28"/>
          <p:cNvSpPr txBox="1">
            <a:spLocks noChangeArrowheads="1"/>
          </p:cNvSpPr>
          <p:nvPr/>
        </p:nvSpPr>
        <p:spPr bwMode="auto">
          <a:xfrm>
            <a:off x="1009651" y="3216276"/>
            <a:ext cx="2438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COST</a:t>
            </a:r>
          </a:p>
        </p:txBody>
      </p:sp>
      <p:sp>
        <p:nvSpPr>
          <p:cNvPr id="53255" name="Line 29"/>
          <p:cNvSpPr>
            <a:spLocks noChangeShapeType="1"/>
          </p:cNvSpPr>
          <p:nvPr/>
        </p:nvSpPr>
        <p:spPr bwMode="auto">
          <a:xfrm>
            <a:off x="877888" y="4267200"/>
            <a:ext cx="77724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30"/>
          <p:cNvSpPr txBox="1">
            <a:spLocks noChangeArrowheads="1"/>
          </p:cNvSpPr>
          <p:nvPr/>
        </p:nvSpPr>
        <p:spPr bwMode="auto">
          <a:xfrm>
            <a:off x="5557839" y="4841875"/>
            <a:ext cx="2787558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Trebuchet MS" charset="0"/>
              </a:rPr>
              <a:t> 30% Productivity Enhancement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Trebuchet MS" charset="0"/>
              </a:rPr>
              <a:t> Fast Turnaround Time</a:t>
            </a:r>
          </a:p>
        </p:txBody>
      </p:sp>
      <p:sp>
        <p:nvSpPr>
          <p:cNvPr id="53257" name="Text Box 31"/>
          <p:cNvSpPr txBox="1">
            <a:spLocks noChangeArrowheads="1"/>
          </p:cNvSpPr>
          <p:nvPr/>
        </p:nvSpPr>
        <p:spPr bwMode="auto">
          <a:xfrm>
            <a:off x="5667375" y="4583113"/>
            <a:ext cx="2438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PRODUCTIVITY</a:t>
            </a:r>
          </a:p>
        </p:txBody>
      </p:sp>
      <p:sp>
        <p:nvSpPr>
          <p:cNvPr id="53258" name="Line 32"/>
          <p:cNvSpPr>
            <a:spLocks noChangeShapeType="1"/>
          </p:cNvSpPr>
          <p:nvPr/>
        </p:nvSpPr>
        <p:spPr bwMode="auto">
          <a:xfrm>
            <a:off x="965200" y="5562600"/>
            <a:ext cx="77724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33"/>
          <p:cNvSpPr txBox="1">
            <a:spLocks noChangeArrowheads="1"/>
          </p:cNvSpPr>
          <p:nvPr/>
        </p:nvSpPr>
        <p:spPr bwMode="auto">
          <a:xfrm>
            <a:off x="939800" y="5797550"/>
            <a:ext cx="3138488" cy="63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SCALABILITY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1400">
                <a:solidFill>
                  <a:schemeClr val="bg1"/>
                </a:solidFill>
                <a:latin typeface="Trebuchet MS" charset="0"/>
              </a:rPr>
              <a:t> Ability to ramp up operations </a:t>
            </a:r>
          </a:p>
        </p:txBody>
      </p:sp>
      <p:pic>
        <p:nvPicPr>
          <p:cNvPr id="53260" name="Picture 35" descr="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200400"/>
            <a:ext cx="1268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820" name="Rectangle 36"/>
          <p:cNvSpPr>
            <a:spLocks noChangeArrowheads="1"/>
          </p:cNvSpPr>
          <p:nvPr/>
        </p:nvSpPr>
        <p:spPr bwMode="auto">
          <a:xfrm>
            <a:off x="6892925" y="3124200"/>
            <a:ext cx="1447800" cy="1066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3262" name="Picture 37" descr="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392614"/>
            <a:ext cx="129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822" name="Rectangle 38"/>
          <p:cNvSpPr>
            <a:spLocks noChangeArrowheads="1"/>
          </p:cNvSpPr>
          <p:nvPr/>
        </p:nvSpPr>
        <p:spPr bwMode="auto">
          <a:xfrm>
            <a:off x="889000" y="4316413"/>
            <a:ext cx="1447800" cy="1143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3264" name="Picture 39" descr="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7150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824" name="Rectangle 40"/>
          <p:cNvSpPr>
            <a:spLocks noChangeArrowheads="1"/>
          </p:cNvSpPr>
          <p:nvPr/>
        </p:nvSpPr>
        <p:spPr bwMode="auto">
          <a:xfrm>
            <a:off x="6985000" y="5638800"/>
            <a:ext cx="1447800" cy="990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381001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IN SHORT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042118"/>
            <a:ext cx="396240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defRPr/>
            </a:pPr>
            <a:r>
              <a:rPr lang="en-US" sz="1600" dirty="0" smtClean="0">
                <a:solidFill>
                  <a:srgbClr val="77BAF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28/1, SHAKESPEARE SARANI GANGA JAMUNA KOLKATA Kolkata WB 700017 IN.</a:t>
            </a:r>
          </a:p>
          <a:p>
            <a:pPr algn="just">
              <a:defRPr/>
            </a:pPr>
            <a:r>
              <a:rPr lang="en-IN" sz="1600" dirty="0" err="1" smtClean="0">
                <a:solidFill>
                  <a:srgbClr val="77BAF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Website:www.unifoundconsultants.com</a:t>
            </a:r>
            <a:endParaRPr lang="en-IN" sz="1600" dirty="0" smtClean="0">
              <a:solidFill>
                <a:srgbClr val="77BAF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defRPr/>
            </a:pPr>
            <a:r>
              <a:rPr lang="en-IN" sz="1600" dirty="0" smtClean="0">
                <a:solidFill>
                  <a:srgbClr val="77BAF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Email: hr@unifoundconsultants.com</a:t>
            </a:r>
          </a:p>
          <a:p>
            <a:pPr algn="just">
              <a:defRPr/>
            </a:pPr>
            <a:r>
              <a:rPr lang="en-IN" sz="1600" dirty="0" smtClean="0">
                <a:solidFill>
                  <a:srgbClr val="77BAF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Contact :9830139313</a:t>
            </a:r>
            <a:endParaRPr lang="en-US" sz="1600" dirty="0" smtClean="0">
              <a:solidFill>
                <a:srgbClr val="77BAF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 descr="unifound_logo.f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57200"/>
            <a:ext cx="2286000" cy="22859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362200"/>
            <a:ext cx="64008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About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Unifound Consultants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Processes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and Services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Our Capabilities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Quality and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Benefits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Others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381000"/>
            <a:ext cx="310854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AGENDA</a:t>
            </a:r>
          </a:p>
          <a:p>
            <a:pPr>
              <a:defRPr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endParaRPr lang="en-US" sz="540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62000" y="21336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pPr algn="just" eaLnBrk="1" hangingPunct="1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Unifound Consultants executes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its operations under the following business heads</a:t>
            </a:r>
            <a:r>
              <a:rPr lang="en-US" sz="2000" dirty="0">
                <a:solidFill>
                  <a:schemeClr val="bg2"/>
                </a:solidFill>
                <a:cs typeface="Arial" charset="0"/>
              </a:rPr>
              <a:t>: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76200" y="3276600"/>
            <a:ext cx="2286000" cy="70788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Executive Search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971800" y="3276601"/>
            <a:ext cx="3048000" cy="70788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Recruitment Process Outsourcing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6629400" y="3276600"/>
            <a:ext cx="2286000" cy="70788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Contingent </a:t>
            </a:r>
          </a:p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Hiring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2286000" y="5257801"/>
            <a:ext cx="4149725" cy="132343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0513" indent="-290513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VAS</a:t>
            </a:r>
          </a:p>
          <a:p>
            <a:pPr marL="682625" lvl="1" indent="-58738"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Employment Branding</a:t>
            </a:r>
          </a:p>
          <a:p>
            <a:pPr marL="682625" lvl="1" indent="-58738"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HR Outsourcing</a:t>
            </a:r>
          </a:p>
          <a:p>
            <a:pPr marL="682625" lvl="1" indent="-58738"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Training</a:t>
            </a: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381000" y="4724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Box 3"/>
          <p:cNvSpPr txBox="1">
            <a:spLocks noChangeArrowheads="1"/>
          </p:cNvSpPr>
          <p:nvPr/>
        </p:nvSpPr>
        <p:spPr bwMode="auto">
          <a:xfrm>
            <a:off x="2743200" y="372070"/>
            <a:ext cx="37115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ABOUT US</a:t>
            </a:r>
            <a:endParaRPr lang="en-US" sz="5400" dirty="0">
              <a:solidFill>
                <a:srgbClr val="77BAF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572" name="Group 140"/>
          <p:cNvGraphicFramePr>
            <a:graphicFrameLocks noGrp="1"/>
          </p:cNvGraphicFramePr>
          <p:nvPr>
            <p:ph sz="half" idx="1"/>
          </p:nvPr>
        </p:nvGraphicFramePr>
        <p:xfrm>
          <a:off x="1081089" y="2297113"/>
          <a:ext cx="4572002" cy="4332286"/>
        </p:xfrm>
        <a:graphic>
          <a:graphicData uri="http://schemas.openxmlformats.org/drawingml/2006/table">
            <a:tbl>
              <a:tblPr/>
              <a:tblGrid>
                <a:gridCol w="2254251"/>
                <a:gridCol w="2317751"/>
              </a:tblGrid>
              <a:tr h="54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Traditional Process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Key motivation for relationship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Definition of goals and objectives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Tactical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Management of relationships / engagements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Activity focused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Vendor management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Vendors as contractors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Management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 approach towards program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Disjointed principles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4567" name="Group 135"/>
          <p:cNvGraphicFramePr>
            <a:graphicFrameLocks noGrp="1"/>
          </p:cNvGraphicFramePr>
          <p:nvPr/>
        </p:nvGraphicFramePr>
        <p:xfrm>
          <a:off x="5576888" y="2297115"/>
          <a:ext cx="2728912" cy="4332286"/>
        </p:xfrm>
        <a:graphic>
          <a:graphicData uri="http://schemas.openxmlformats.org/drawingml/2006/table">
            <a:tbl>
              <a:tblPr/>
              <a:tblGrid>
                <a:gridCol w="2728912"/>
              </a:tblGrid>
              <a:tr h="530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Transformational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88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Long term strategic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88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Strategic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97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Outcome focused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88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Vendors as partners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38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Common principles and goals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0" y="379274"/>
            <a:ext cx="50062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ADVANTAGES</a:t>
            </a:r>
            <a:r>
              <a:rPr lang="en-U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r>
              <a:rPr lang="en-US" sz="5400" dirty="0" smtClean="0">
                <a:solidFill>
                  <a:srgbClr val="162A40"/>
                </a:solidFill>
              </a:rPr>
              <a:t> </a:t>
            </a:r>
            <a:endParaRPr lang="en-US" sz="5400" dirty="0">
              <a:solidFill>
                <a:srgbClr val="162A4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-76200" y="2209800"/>
            <a:ext cx="5029200" cy="4506504"/>
            <a:chOff x="336" y="864"/>
            <a:chExt cx="5424" cy="3368"/>
          </a:xfrm>
        </p:grpSpPr>
        <p:sp>
          <p:nvSpPr>
            <p:cNvPr id="26629" name="AutoShape 37"/>
            <p:cNvSpPr>
              <a:spLocks noChangeArrowheads="1"/>
            </p:cNvSpPr>
            <p:nvPr/>
          </p:nvSpPr>
          <p:spPr bwMode="auto">
            <a:xfrm>
              <a:off x="624" y="864"/>
              <a:ext cx="5136" cy="2880"/>
            </a:xfrm>
            <a:custGeom>
              <a:avLst/>
              <a:gdLst>
                <a:gd name="T0" fmla="*/ 34 w 21600"/>
                <a:gd name="T1" fmla="*/ 0 h 21600"/>
                <a:gd name="T2" fmla="*/ 10 w 21600"/>
                <a:gd name="T3" fmla="*/ 1 h 21600"/>
                <a:gd name="T4" fmla="*/ 0 w 21600"/>
                <a:gd name="T5" fmla="*/ 3 h 21600"/>
                <a:gd name="T6" fmla="*/ 10 w 21600"/>
                <a:gd name="T7" fmla="*/ 6 h 21600"/>
                <a:gd name="T8" fmla="*/ 34 w 21600"/>
                <a:gd name="T9" fmla="*/ 7 h 21600"/>
                <a:gd name="T10" fmla="*/ 59 w 21600"/>
                <a:gd name="T11" fmla="*/ 6 h 21600"/>
                <a:gd name="T12" fmla="*/ 69 w 21600"/>
                <a:gd name="T13" fmla="*/ 3 h 21600"/>
                <a:gd name="T14" fmla="*/ 59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5 h 21600"/>
                <a:gd name="T26" fmla="*/ 18437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13" y="10800"/>
                  </a:moveTo>
                  <a:cubicBezTo>
                    <a:pt x="1813" y="15763"/>
                    <a:pt x="5837" y="19787"/>
                    <a:pt x="10800" y="19787"/>
                  </a:cubicBezTo>
                  <a:cubicBezTo>
                    <a:pt x="15763" y="19787"/>
                    <a:pt x="19787" y="15763"/>
                    <a:pt x="19787" y="10800"/>
                  </a:cubicBezTo>
                  <a:cubicBezTo>
                    <a:pt x="19787" y="5837"/>
                    <a:pt x="15763" y="1813"/>
                    <a:pt x="10800" y="1813"/>
                  </a:cubicBezTo>
                  <a:cubicBezTo>
                    <a:pt x="5837" y="1813"/>
                    <a:pt x="1813" y="5837"/>
                    <a:pt x="1813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3366"/>
              </a:solidFill>
              <a:round/>
              <a:headEnd/>
              <a:tailEnd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AutoShape 38"/>
            <p:cNvSpPr>
              <a:spLocks noChangeArrowheads="1"/>
            </p:cNvSpPr>
            <p:nvPr/>
          </p:nvSpPr>
          <p:spPr bwMode="auto">
            <a:xfrm rot="6160478">
              <a:off x="527" y="1729"/>
              <a:ext cx="2304" cy="2685"/>
            </a:xfrm>
            <a:prstGeom prst="curvedLeftArrow">
              <a:avLst>
                <a:gd name="adj1" fmla="val 4451"/>
                <a:gd name="adj2" fmla="val 29787"/>
                <a:gd name="adj3" fmla="val 9139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D3D3D3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Text Box 39"/>
            <p:cNvSpPr txBox="1">
              <a:spLocks noChangeArrowheads="1"/>
            </p:cNvSpPr>
            <p:nvPr/>
          </p:nvSpPr>
          <p:spPr bwMode="auto">
            <a:xfrm>
              <a:off x="2496" y="912"/>
              <a:ext cx="129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Wide base of consultants</a:t>
              </a:r>
            </a:p>
          </p:txBody>
        </p:sp>
        <p:sp>
          <p:nvSpPr>
            <p:cNvPr id="26632" name="Text Box 40"/>
            <p:cNvSpPr txBox="1">
              <a:spLocks noChangeArrowheads="1"/>
            </p:cNvSpPr>
            <p:nvPr/>
          </p:nvSpPr>
          <p:spPr bwMode="auto">
            <a:xfrm>
              <a:off x="2638" y="3504"/>
              <a:ext cx="134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Wide base of consultants</a:t>
              </a:r>
            </a:p>
          </p:txBody>
        </p:sp>
        <p:sp>
          <p:nvSpPr>
            <p:cNvPr id="26633" name="Rectangle 41"/>
            <p:cNvSpPr>
              <a:spLocks noChangeArrowheads="1"/>
            </p:cNvSpPr>
            <p:nvPr/>
          </p:nvSpPr>
          <p:spPr bwMode="auto">
            <a:xfrm>
              <a:off x="2710" y="2976"/>
              <a:ext cx="9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</a:rPr>
                <a:t>Managers</a:t>
              </a:r>
            </a:p>
          </p:txBody>
        </p:sp>
        <p:sp>
          <p:nvSpPr>
            <p:cNvPr id="26634" name="Rectangle 42"/>
            <p:cNvSpPr>
              <a:spLocks noChangeArrowheads="1"/>
            </p:cNvSpPr>
            <p:nvPr/>
          </p:nvSpPr>
          <p:spPr bwMode="auto">
            <a:xfrm>
              <a:off x="2725" y="1392"/>
              <a:ext cx="9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</a:rPr>
                <a:t>Managers</a:t>
              </a:r>
            </a:p>
          </p:txBody>
        </p:sp>
        <p:sp>
          <p:nvSpPr>
            <p:cNvPr id="26635" name="Oval 43"/>
            <p:cNvSpPr>
              <a:spLocks noChangeArrowheads="1"/>
            </p:cNvSpPr>
            <p:nvPr/>
          </p:nvSpPr>
          <p:spPr bwMode="auto">
            <a:xfrm>
              <a:off x="2512" y="17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44"/>
            <p:cNvSpPr>
              <a:spLocks noChangeArrowheads="1"/>
            </p:cNvSpPr>
            <p:nvPr/>
          </p:nvSpPr>
          <p:spPr bwMode="auto">
            <a:xfrm>
              <a:off x="3096" y="168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45"/>
            <p:cNvSpPr>
              <a:spLocks noChangeArrowheads="1"/>
            </p:cNvSpPr>
            <p:nvPr/>
          </p:nvSpPr>
          <p:spPr bwMode="auto">
            <a:xfrm>
              <a:off x="3104" y="273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46"/>
            <p:cNvSpPr>
              <a:spLocks noChangeArrowheads="1"/>
            </p:cNvSpPr>
            <p:nvPr/>
          </p:nvSpPr>
          <p:spPr bwMode="auto">
            <a:xfrm>
              <a:off x="2504" y="264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47"/>
            <p:cNvSpPr>
              <a:spLocks noChangeArrowheads="1"/>
            </p:cNvSpPr>
            <p:nvPr/>
          </p:nvSpPr>
          <p:spPr bwMode="auto">
            <a:xfrm>
              <a:off x="2112" y="217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48"/>
            <p:cNvSpPr>
              <a:spLocks noChangeArrowheads="1"/>
            </p:cNvSpPr>
            <p:nvPr/>
          </p:nvSpPr>
          <p:spPr bwMode="auto">
            <a:xfrm>
              <a:off x="4128" y="219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49"/>
            <p:cNvSpPr>
              <a:spLocks noChangeArrowheads="1"/>
            </p:cNvSpPr>
            <p:nvPr/>
          </p:nvSpPr>
          <p:spPr bwMode="auto">
            <a:xfrm>
              <a:off x="3744" y="17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50"/>
            <p:cNvSpPr>
              <a:spLocks noChangeArrowheads="1"/>
            </p:cNvSpPr>
            <p:nvPr/>
          </p:nvSpPr>
          <p:spPr bwMode="auto">
            <a:xfrm>
              <a:off x="3728" y="265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C6E8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51"/>
            <p:cNvSpPr>
              <a:spLocks noChangeShapeType="1"/>
            </p:cNvSpPr>
            <p:nvPr/>
          </p:nvSpPr>
          <p:spPr bwMode="auto">
            <a:xfrm rot="10800000" flipV="1">
              <a:off x="3168" y="1104"/>
              <a:ext cx="0" cy="115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52"/>
            <p:cNvSpPr>
              <a:spLocks noChangeShapeType="1"/>
            </p:cNvSpPr>
            <p:nvPr/>
          </p:nvSpPr>
          <p:spPr bwMode="auto">
            <a:xfrm flipV="1">
              <a:off x="3216" y="1392"/>
              <a:ext cx="1296" cy="81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53"/>
            <p:cNvSpPr>
              <a:spLocks noChangeShapeType="1"/>
            </p:cNvSpPr>
            <p:nvPr/>
          </p:nvSpPr>
          <p:spPr bwMode="auto">
            <a:xfrm rot="-10770625">
              <a:off x="3216" y="2256"/>
              <a:ext cx="2112" cy="1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54"/>
            <p:cNvSpPr>
              <a:spLocks noChangeShapeType="1"/>
            </p:cNvSpPr>
            <p:nvPr/>
          </p:nvSpPr>
          <p:spPr bwMode="auto">
            <a:xfrm flipH="1" flipV="1">
              <a:off x="1968" y="1344"/>
              <a:ext cx="1200" cy="912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 rot="10816277" flipH="1">
              <a:off x="1056" y="2256"/>
              <a:ext cx="2110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56"/>
            <p:cNvSpPr>
              <a:spLocks noChangeShapeType="1"/>
            </p:cNvSpPr>
            <p:nvPr/>
          </p:nvSpPr>
          <p:spPr bwMode="auto">
            <a:xfrm flipH="1">
              <a:off x="1872" y="2256"/>
              <a:ext cx="1296" cy="100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57"/>
            <p:cNvSpPr>
              <a:spLocks noChangeShapeType="1"/>
            </p:cNvSpPr>
            <p:nvPr/>
          </p:nvSpPr>
          <p:spPr bwMode="auto">
            <a:xfrm rot="10767959" flipH="1">
              <a:off x="3167" y="2255"/>
              <a:ext cx="0" cy="12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58"/>
            <p:cNvSpPr>
              <a:spLocks noChangeShapeType="1"/>
            </p:cNvSpPr>
            <p:nvPr/>
          </p:nvSpPr>
          <p:spPr bwMode="auto">
            <a:xfrm>
              <a:off x="3168" y="2256"/>
              <a:ext cx="1296" cy="96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AutoShape 59"/>
            <p:cNvSpPr>
              <a:spLocks noChangeArrowheads="1"/>
            </p:cNvSpPr>
            <p:nvPr/>
          </p:nvSpPr>
          <p:spPr bwMode="auto">
            <a:xfrm>
              <a:off x="1248" y="1392"/>
              <a:ext cx="3888" cy="1776"/>
            </a:xfrm>
            <a:custGeom>
              <a:avLst/>
              <a:gdLst>
                <a:gd name="T0" fmla="*/ 11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1 h 21600"/>
                <a:gd name="T8" fmla="*/ 11 w 21600"/>
                <a:gd name="T9" fmla="*/ 1 h 21600"/>
                <a:gd name="T10" fmla="*/ 19 w 21600"/>
                <a:gd name="T11" fmla="*/ 1 h 21600"/>
                <a:gd name="T12" fmla="*/ 23 w 21600"/>
                <a:gd name="T13" fmla="*/ 0 h 21600"/>
                <a:gd name="T14" fmla="*/ 19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2 h 21600"/>
                <a:gd name="T26" fmla="*/ 18439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33" y="10800"/>
                  </a:moveTo>
                  <a:cubicBezTo>
                    <a:pt x="1733" y="15808"/>
                    <a:pt x="5792" y="19867"/>
                    <a:pt x="10800" y="19867"/>
                  </a:cubicBezTo>
                  <a:cubicBezTo>
                    <a:pt x="15808" y="19867"/>
                    <a:pt x="19867" y="15808"/>
                    <a:pt x="19867" y="10800"/>
                  </a:cubicBezTo>
                  <a:cubicBezTo>
                    <a:pt x="19867" y="5792"/>
                    <a:pt x="15808" y="1733"/>
                    <a:pt x="10800" y="1733"/>
                  </a:cubicBezTo>
                  <a:cubicBezTo>
                    <a:pt x="5792" y="1733"/>
                    <a:pt x="1733" y="5792"/>
                    <a:pt x="1733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EDF8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AutoShape 60"/>
            <p:cNvSpPr>
              <a:spLocks noChangeArrowheads="1"/>
            </p:cNvSpPr>
            <p:nvPr/>
          </p:nvSpPr>
          <p:spPr bwMode="auto">
            <a:xfrm>
              <a:off x="2448" y="1920"/>
              <a:ext cx="1488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0 h 21600"/>
                <a:gd name="T26" fmla="*/ 18435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87" y="10800"/>
                  </a:moveTo>
                  <a:cubicBezTo>
                    <a:pt x="3687" y="14728"/>
                    <a:pt x="6872" y="17913"/>
                    <a:pt x="10800" y="17913"/>
                  </a:cubicBezTo>
                  <a:cubicBezTo>
                    <a:pt x="14728" y="17913"/>
                    <a:pt x="17913" y="14728"/>
                    <a:pt x="17913" y="10800"/>
                  </a:cubicBezTo>
                  <a:cubicBezTo>
                    <a:pt x="17913" y="6872"/>
                    <a:pt x="14728" y="3687"/>
                    <a:pt x="10800" y="3687"/>
                  </a:cubicBezTo>
                  <a:cubicBezTo>
                    <a:pt x="6872" y="3687"/>
                    <a:pt x="3687" y="6872"/>
                    <a:pt x="3687" y="1080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61"/>
            <p:cNvSpPr>
              <a:spLocks noChangeArrowheads="1"/>
            </p:cNvSpPr>
            <p:nvPr/>
          </p:nvSpPr>
          <p:spPr bwMode="auto">
            <a:xfrm>
              <a:off x="2725" y="1392"/>
              <a:ext cx="9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Managers</a:t>
              </a:r>
            </a:p>
          </p:txBody>
        </p:sp>
        <p:sp>
          <p:nvSpPr>
            <p:cNvPr id="26654" name="Rectangle 62"/>
            <p:cNvSpPr>
              <a:spLocks noChangeArrowheads="1"/>
            </p:cNvSpPr>
            <p:nvPr/>
          </p:nvSpPr>
          <p:spPr bwMode="auto">
            <a:xfrm>
              <a:off x="2725" y="2992"/>
              <a:ext cx="9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Managers</a:t>
              </a:r>
            </a:p>
          </p:txBody>
        </p:sp>
        <p:sp>
          <p:nvSpPr>
            <p:cNvPr id="2665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544" y="1992"/>
              <a:ext cx="1296" cy="6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Central Client Information repository</a:t>
              </a:r>
            </a:p>
          </p:txBody>
        </p:sp>
        <p:sp>
          <p:nvSpPr>
            <p:cNvPr id="26656" name="Text Box 64"/>
            <p:cNvSpPr txBox="1">
              <a:spLocks noChangeArrowheads="1"/>
            </p:cNvSpPr>
            <p:nvPr/>
          </p:nvSpPr>
          <p:spPr bwMode="auto">
            <a:xfrm>
              <a:off x="1604" y="3887"/>
              <a:ext cx="4015" cy="34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Information flow system</a:t>
              </a:r>
            </a:p>
          </p:txBody>
        </p:sp>
        <p:sp>
          <p:nvSpPr>
            <p:cNvPr id="26657" name="Text Box 65"/>
            <p:cNvSpPr txBox="1">
              <a:spLocks noChangeArrowheads="1"/>
            </p:cNvSpPr>
            <p:nvPr/>
          </p:nvSpPr>
          <p:spPr bwMode="auto">
            <a:xfrm>
              <a:off x="1670" y="1904"/>
              <a:ext cx="1240" cy="2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Stakeholders</a:t>
              </a:r>
            </a:p>
          </p:txBody>
        </p:sp>
        <p:sp>
          <p:nvSpPr>
            <p:cNvPr id="26658" name="Text Box 66"/>
            <p:cNvSpPr txBox="1">
              <a:spLocks noChangeArrowheads="1"/>
            </p:cNvSpPr>
            <p:nvPr/>
          </p:nvSpPr>
          <p:spPr bwMode="auto">
            <a:xfrm>
              <a:off x="2424" y="2721"/>
              <a:ext cx="870" cy="2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Partners</a:t>
              </a:r>
            </a:p>
          </p:txBody>
        </p:sp>
        <p:sp>
          <p:nvSpPr>
            <p:cNvPr id="26659" name="Text Box 67"/>
            <p:cNvSpPr txBox="1">
              <a:spLocks noChangeArrowheads="1"/>
            </p:cNvSpPr>
            <p:nvPr/>
          </p:nvSpPr>
          <p:spPr bwMode="auto">
            <a:xfrm>
              <a:off x="3047" y="1664"/>
              <a:ext cx="870" cy="2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Partners</a:t>
              </a:r>
            </a:p>
          </p:txBody>
        </p:sp>
        <p:sp>
          <p:nvSpPr>
            <p:cNvPr id="26660" name="Text Box 68"/>
            <p:cNvSpPr txBox="1">
              <a:spLocks noChangeArrowheads="1"/>
            </p:cNvSpPr>
            <p:nvPr/>
          </p:nvSpPr>
          <p:spPr bwMode="auto">
            <a:xfrm>
              <a:off x="3628" y="2447"/>
              <a:ext cx="1240" cy="2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Stakeholders</a:t>
              </a:r>
            </a:p>
          </p:txBody>
        </p:sp>
      </p:grpSp>
      <p:sp>
        <p:nvSpPr>
          <p:cNvPr id="206917" name="Text Box 69"/>
          <p:cNvSpPr txBox="1">
            <a:spLocks noChangeArrowheads="1"/>
          </p:cNvSpPr>
          <p:nvPr/>
        </p:nvSpPr>
        <p:spPr bwMode="auto">
          <a:xfrm>
            <a:off x="5181600" y="2590800"/>
            <a:ext cx="3657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>
            <a:lvl1pPr marL="53975" indent="-53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Why Unifound Consultants uses this system?</a:t>
            </a:r>
          </a:p>
          <a:p>
            <a:pPr algn="just" eaLnBrk="1" hangingPunct="1">
              <a:defRPr/>
            </a:pPr>
            <a:endParaRPr lang="en-US" sz="1600" b="1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Efficient management board &amp; stakeholders.</a:t>
            </a:r>
          </a:p>
          <a:p>
            <a:pPr algn="just" eaLnBrk="1" hangingPunct="1">
              <a:buFontTx/>
              <a:buChar char="•"/>
              <a:defRPr/>
            </a:pPr>
            <a:endParaRPr lang="en-US" sz="6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 consultants (at various levels).</a:t>
            </a:r>
          </a:p>
          <a:p>
            <a:pPr algn="just" eaLnBrk="1" hangingPunct="1">
              <a:buFontTx/>
              <a:buChar char="•"/>
              <a:defRPr/>
            </a:pPr>
            <a:endParaRPr lang="en-US" sz="6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 Delivery centers in India</a:t>
            </a:r>
          </a:p>
          <a:p>
            <a:pPr algn="just" eaLnBrk="1" hangingPunct="1">
              <a:buFontTx/>
              <a:buChar char="•"/>
              <a:defRPr/>
            </a:pPr>
            <a:endParaRPr lang="en-US" sz="5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Dedicated Knowledge Management center</a:t>
            </a:r>
          </a:p>
          <a:p>
            <a:pPr algn="just" eaLnBrk="1" hangingPunct="1">
              <a:buFontTx/>
              <a:buChar char="•"/>
              <a:defRPr/>
            </a:pPr>
            <a:endParaRPr lang="en-US" sz="5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marL="0" indent="0" algn="just" eaLnBrk="1" hangingPunct="1">
              <a:defRPr/>
            </a:pP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 typeface="Wingdings" charset="0"/>
              <a:buChar char="Ø"/>
              <a:defRPr/>
            </a:pPr>
            <a:r>
              <a:rPr lang="en-US" sz="11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Clients served by Unifound Consultants and not an individual.</a:t>
            </a:r>
          </a:p>
          <a:p>
            <a:pPr algn="just" eaLnBrk="1" hangingPunct="1">
              <a:buFont typeface="Wingdings" charset="0"/>
              <a:buChar char="Ø"/>
              <a:defRPr/>
            </a:pP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 typeface="Wingdings" charset="0"/>
              <a:buChar char="Ø"/>
              <a:defRPr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Very quick knowledge share intra and inter </a:t>
            </a:r>
            <a:r>
              <a:rPr lang="ja-JP" alt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‘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wheel</a:t>
            </a:r>
            <a:r>
              <a:rPr lang="ja-JP" alt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’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about clients.</a:t>
            </a:r>
          </a:p>
          <a:p>
            <a:pPr algn="just" eaLnBrk="1" hangingPunct="1">
              <a:buFont typeface="Wingdings" charset="0"/>
              <a:buChar char="Ø"/>
              <a:defRPr/>
            </a:pP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 typeface="Wingdings" charset="0"/>
              <a:buChar char="Ø"/>
              <a:defRPr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If an individual transfers, the second in wheel automatically gets aligned with the client.</a:t>
            </a:r>
          </a:p>
          <a:p>
            <a:pPr algn="just" eaLnBrk="1" hangingPunct="1">
              <a:buFont typeface="Wingdings" charset="0"/>
              <a:buChar char="Ø"/>
              <a:defRPr/>
            </a:pPr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  <a:p>
            <a:pPr algn="just" eaLnBrk="1" hangingPunct="1">
              <a:buFont typeface="Wingdings" charset="0"/>
              <a:buChar char="Ø"/>
              <a:defRPr/>
            </a:pP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 At no point client loses contact with Unifound</a:t>
            </a:r>
            <a:r>
              <a:rPr lang="en-US" sz="11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n-cs"/>
              </a:rPr>
              <a:t>.</a:t>
            </a:r>
            <a:endParaRPr lang="en-US" sz="1600" b="1" dirty="0" smtClean="0">
              <a:solidFill>
                <a:schemeClr val="bg1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"/>
            <a:ext cx="754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THE WHEEL MODEL </a:t>
            </a:r>
            <a:endParaRPr lang="en-US" sz="5400" dirty="0">
              <a:solidFill>
                <a:srgbClr val="77BAF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464855" y="1676400"/>
            <a:ext cx="872355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>
                    <a:lumMod val="85000"/>
                    <a:lumOff val="15000"/>
                  </a:schemeClr>
                </a:solidFill>
              </a:rPr>
              <a:t>Director</a:t>
            </a: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05068" y="2743200"/>
            <a:ext cx="2736390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Associate Directors/ Asst VPs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064964" y="5156200"/>
            <a:ext cx="1824537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Senior Consultants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059327" y="3657600"/>
            <a:ext cx="1677061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Project Managers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597447" y="4343400"/>
            <a:ext cx="700833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Leads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1333013" y="6070600"/>
            <a:ext cx="1217000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Consultants</a:t>
            </a:r>
          </a:p>
        </p:txBody>
      </p:sp>
      <p:grpSp>
        <p:nvGrpSpPr>
          <p:cNvPr id="28679" name="Group 10"/>
          <p:cNvGrpSpPr>
            <a:grpSpLocks/>
          </p:cNvGrpSpPr>
          <p:nvPr/>
        </p:nvGrpSpPr>
        <p:grpSpPr bwMode="auto">
          <a:xfrm>
            <a:off x="3581400" y="4419600"/>
            <a:ext cx="1524000" cy="1981200"/>
            <a:chOff x="2784" y="2736"/>
            <a:chExt cx="1248" cy="1248"/>
          </a:xfrm>
        </p:grpSpPr>
        <p:sp>
          <p:nvSpPr>
            <p:cNvPr id="28693" name="Line 11"/>
            <p:cNvSpPr>
              <a:spLocks noChangeShapeType="1"/>
            </p:cNvSpPr>
            <p:nvPr/>
          </p:nvSpPr>
          <p:spPr bwMode="auto">
            <a:xfrm>
              <a:off x="4032" y="2736"/>
              <a:ext cx="0" cy="12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12"/>
            <p:cNvSpPr>
              <a:spLocks noChangeShapeType="1"/>
            </p:cNvSpPr>
            <p:nvPr/>
          </p:nvSpPr>
          <p:spPr bwMode="auto">
            <a:xfrm flipH="1">
              <a:off x="2784" y="2736"/>
              <a:ext cx="124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13"/>
            <p:cNvSpPr>
              <a:spLocks noChangeShapeType="1"/>
            </p:cNvSpPr>
            <p:nvPr/>
          </p:nvSpPr>
          <p:spPr bwMode="auto">
            <a:xfrm flipH="1">
              <a:off x="2880" y="3360"/>
              <a:ext cx="1152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14"/>
            <p:cNvSpPr>
              <a:spLocks noChangeShapeType="1"/>
            </p:cNvSpPr>
            <p:nvPr/>
          </p:nvSpPr>
          <p:spPr bwMode="auto">
            <a:xfrm flipH="1">
              <a:off x="2784" y="3984"/>
              <a:ext cx="124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5638800" y="4667251"/>
            <a:ext cx="2895600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Backbone of the organization. Large group of </a:t>
            </a:r>
            <a:r>
              <a:rPr lang="en-US" sz="1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consultants supporting across industries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A master back up team of 10 percent of the group are always ready to handle any crisis situation across the organization.</a:t>
            </a:r>
          </a:p>
        </p:txBody>
      </p:sp>
      <p:sp>
        <p:nvSpPr>
          <p:cNvPr id="28681" name="Line 16"/>
          <p:cNvSpPr>
            <a:spLocks noChangeShapeType="1"/>
          </p:cNvSpPr>
          <p:nvPr/>
        </p:nvSpPr>
        <p:spPr bwMode="auto">
          <a:xfrm flipH="1">
            <a:off x="3505200" y="1752600"/>
            <a:ext cx="152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>
            <a:prstShdw prst="shdw17" dist="17961" dir="2700000">
              <a:srgbClr val="001F3D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2" name="Group 17"/>
          <p:cNvGrpSpPr>
            <a:grpSpLocks/>
          </p:cNvGrpSpPr>
          <p:nvPr/>
        </p:nvGrpSpPr>
        <p:grpSpPr bwMode="auto">
          <a:xfrm>
            <a:off x="3505200" y="1752600"/>
            <a:ext cx="1524000" cy="1143000"/>
            <a:chOff x="2736" y="912"/>
            <a:chExt cx="1104" cy="720"/>
          </a:xfrm>
        </p:grpSpPr>
        <p:sp>
          <p:nvSpPr>
            <p:cNvPr id="279570" name="Line 18"/>
            <p:cNvSpPr>
              <a:spLocks noChangeShapeType="1"/>
            </p:cNvSpPr>
            <p:nvPr/>
          </p:nvSpPr>
          <p:spPr bwMode="auto">
            <a:xfrm>
              <a:off x="3840" y="912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79571" name="Line 19"/>
            <p:cNvSpPr>
              <a:spLocks noChangeShapeType="1"/>
            </p:cNvSpPr>
            <p:nvPr/>
          </p:nvSpPr>
          <p:spPr bwMode="auto">
            <a:xfrm flipH="1">
              <a:off x="2736" y="1632"/>
              <a:ext cx="110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3399"/>
                </a:solidFill>
                <a:ea typeface="+mn-ea"/>
                <a:cs typeface="+mn-cs"/>
              </a:endParaRPr>
            </a:p>
          </p:txBody>
        </p:sp>
      </p:grpSp>
      <p:sp>
        <p:nvSpPr>
          <p:cNvPr id="28683" name="Text Box 20"/>
          <p:cNvSpPr txBox="1">
            <a:spLocks noChangeArrowheads="1"/>
          </p:cNvSpPr>
          <p:nvPr/>
        </p:nvSpPr>
        <p:spPr bwMode="auto">
          <a:xfrm>
            <a:off x="5638800" y="1828801"/>
            <a:ext cx="2895600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With </a:t>
            </a:r>
            <a:r>
              <a:rPr lang="en-US" sz="1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10 stakeholders in this group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strict adherence of the system is imperative within the firm.</a:t>
            </a:r>
          </a:p>
        </p:txBody>
      </p:sp>
      <p:sp>
        <p:nvSpPr>
          <p:cNvPr id="28684" name="Text Box 21"/>
          <p:cNvSpPr txBox="1">
            <a:spLocks noChangeArrowheads="1"/>
          </p:cNvSpPr>
          <p:nvPr/>
        </p:nvSpPr>
        <p:spPr bwMode="auto">
          <a:xfrm>
            <a:off x="5562600" y="3124200"/>
            <a:ext cx="3276600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Most of them </a:t>
            </a:r>
            <a:r>
              <a:rPr lang="en-US" sz="1200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with about 8-10 years of experience 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and over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4 years into the recruiting/web business.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SR has more than </a:t>
            </a:r>
            <a:r>
              <a:rPr lang="en-US" sz="1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20 people in the project managerial role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They monitor client satisfaction and candidate pool actively. </a:t>
            </a:r>
          </a:p>
        </p:txBody>
      </p:sp>
      <p:sp>
        <p:nvSpPr>
          <p:cNvPr id="28685" name="Line 22"/>
          <p:cNvSpPr>
            <a:spLocks noChangeShapeType="1"/>
          </p:cNvSpPr>
          <p:nvPr/>
        </p:nvSpPr>
        <p:spPr bwMode="auto">
          <a:xfrm flipH="1">
            <a:off x="3505200" y="3771900"/>
            <a:ext cx="152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>
            <a:prstShdw prst="shdw17" dist="17961" dir="2700000">
              <a:srgbClr val="001F3D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23"/>
          <p:cNvSpPr>
            <a:spLocks noChangeShapeType="1"/>
          </p:cNvSpPr>
          <p:nvPr/>
        </p:nvSpPr>
        <p:spPr bwMode="auto">
          <a:xfrm>
            <a:off x="5029200" y="3581400"/>
            <a:ext cx="0" cy="3810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>
            <a:prstShdw prst="shdw17" dist="17961" dir="2700000">
              <a:srgbClr val="001F3D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28"/>
          <p:cNvSpPr txBox="1">
            <a:spLocks noChangeArrowheads="1"/>
          </p:cNvSpPr>
          <p:nvPr/>
        </p:nvSpPr>
        <p:spPr bwMode="auto">
          <a:xfrm>
            <a:off x="1210858" y="2133600"/>
            <a:ext cx="1856598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Executive Directors</a:t>
            </a:r>
          </a:p>
        </p:txBody>
      </p:sp>
      <p:sp>
        <p:nvSpPr>
          <p:cNvPr id="28688" name="Line 29"/>
          <p:cNvSpPr>
            <a:spLocks noChangeShapeType="1"/>
          </p:cNvSpPr>
          <p:nvPr/>
        </p:nvSpPr>
        <p:spPr bwMode="auto">
          <a:xfrm flipH="1">
            <a:off x="3505200" y="2319338"/>
            <a:ext cx="152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>
            <a:prstShdw prst="shdw17" dist="17961" dir="2700000">
              <a:srgbClr val="001F3D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26269" y="414516"/>
            <a:ext cx="71557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8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MANAGEMENT STRUCTURE</a:t>
            </a:r>
            <a:endParaRPr lang="en-US" sz="3800" dirty="0">
              <a:solidFill>
                <a:srgbClr val="77BAF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  <a:p>
            <a:pPr>
              <a:defRPr/>
            </a:pPr>
            <a:endParaRPr lang="en-US" sz="3800" dirty="0">
              <a:cs typeface="+mn-cs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H="1">
            <a:off x="3505200" y="2895600"/>
            <a:ext cx="152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>
            <a:prstShdw prst="shdw17" dist="17961" dir="2700000">
              <a:srgbClr val="001F3D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5029200" y="1752600"/>
            <a:ext cx="0" cy="11430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>
            <a:prstShdw prst="shdw17" dist="17961" dir="2700000">
              <a:srgbClr val="001F3D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5"/>
          <p:cNvGrpSpPr>
            <a:grpSpLocks/>
          </p:cNvGrpSpPr>
          <p:nvPr/>
        </p:nvGrpSpPr>
        <p:grpSpPr bwMode="auto">
          <a:xfrm>
            <a:off x="2209800" y="1797050"/>
            <a:ext cx="4267200" cy="5060950"/>
            <a:chOff x="1776" y="720"/>
            <a:chExt cx="2638" cy="3189"/>
          </a:xfrm>
        </p:grpSpPr>
        <p:sp>
          <p:nvSpPr>
            <p:cNvPr id="30724" name="Line 6"/>
            <p:cNvSpPr>
              <a:spLocks noChangeShapeType="1"/>
            </p:cNvSpPr>
            <p:nvPr/>
          </p:nvSpPr>
          <p:spPr bwMode="auto">
            <a:xfrm>
              <a:off x="1776" y="819"/>
              <a:ext cx="0" cy="2973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Line 7"/>
            <p:cNvSpPr>
              <a:spLocks noChangeShapeType="1"/>
            </p:cNvSpPr>
            <p:nvPr/>
          </p:nvSpPr>
          <p:spPr bwMode="auto">
            <a:xfrm>
              <a:off x="1776" y="819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Line 8"/>
            <p:cNvSpPr>
              <a:spLocks noChangeShapeType="1"/>
            </p:cNvSpPr>
            <p:nvPr/>
          </p:nvSpPr>
          <p:spPr bwMode="auto">
            <a:xfrm>
              <a:off x="1776" y="1011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9"/>
            <p:cNvSpPr>
              <a:spLocks noChangeShapeType="1"/>
            </p:cNvSpPr>
            <p:nvPr/>
          </p:nvSpPr>
          <p:spPr bwMode="auto">
            <a:xfrm>
              <a:off x="1776" y="1203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Line 10"/>
            <p:cNvSpPr>
              <a:spLocks noChangeShapeType="1"/>
            </p:cNvSpPr>
            <p:nvPr/>
          </p:nvSpPr>
          <p:spPr bwMode="auto">
            <a:xfrm>
              <a:off x="1776" y="1601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Line 11"/>
            <p:cNvSpPr>
              <a:spLocks noChangeShapeType="1"/>
            </p:cNvSpPr>
            <p:nvPr/>
          </p:nvSpPr>
          <p:spPr bwMode="auto">
            <a:xfrm>
              <a:off x="1776" y="1971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2"/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3"/>
            <p:cNvSpPr>
              <a:spLocks noChangeShapeType="1"/>
            </p:cNvSpPr>
            <p:nvPr/>
          </p:nvSpPr>
          <p:spPr bwMode="auto">
            <a:xfrm>
              <a:off x="1776" y="3216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4"/>
            <p:cNvSpPr>
              <a:spLocks noChangeShapeType="1"/>
            </p:cNvSpPr>
            <p:nvPr/>
          </p:nvSpPr>
          <p:spPr bwMode="auto">
            <a:xfrm>
              <a:off x="1776" y="2352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Line 15"/>
            <p:cNvSpPr>
              <a:spLocks noChangeShapeType="1"/>
            </p:cNvSpPr>
            <p:nvPr/>
          </p:nvSpPr>
          <p:spPr bwMode="auto">
            <a:xfrm>
              <a:off x="1776" y="2592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6"/>
            <p:cNvSpPr>
              <a:spLocks noChangeShapeType="1"/>
            </p:cNvSpPr>
            <p:nvPr/>
          </p:nvSpPr>
          <p:spPr bwMode="auto">
            <a:xfrm>
              <a:off x="1776" y="2797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17"/>
            <p:cNvSpPr>
              <a:spLocks noChangeShapeType="1"/>
            </p:cNvSpPr>
            <p:nvPr/>
          </p:nvSpPr>
          <p:spPr bwMode="auto">
            <a:xfrm>
              <a:off x="1776" y="3021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Text Box 18"/>
            <p:cNvSpPr txBox="1">
              <a:spLocks noChangeArrowheads="1"/>
            </p:cNvSpPr>
            <p:nvPr/>
          </p:nvSpPr>
          <p:spPr bwMode="auto">
            <a:xfrm>
              <a:off x="2105" y="720"/>
              <a:ext cx="1553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Information technology</a:t>
              </a:r>
            </a:p>
          </p:txBody>
        </p:sp>
        <p:sp>
          <p:nvSpPr>
            <p:cNvPr id="30737" name="Text Box 19"/>
            <p:cNvSpPr txBox="1">
              <a:spLocks noChangeArrowheads="1"/>
            </p:cNvSpPr>
            <p:nvPr/>
          </p:nvSpPr>
          <p:spPr bwMode="auto">
            <a:xfrm>
              <a:off x="2103" y="1104"/>
              <a:ext cx="2311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Airlines, Automotives and Logistics</a:t>
              </a:r>
            </a:p>
          </p:txBody>
        </p:sp>
        <p:sp>
          <p:nvSpPr>
            <p:cNvPr id="30738" name="Text Box 20"/>
            <p:cNvSpPr txBox="1">
              <a:spLocks noChangeArrowheads="1"/>
            </p:cNvSpPr>
            <p:nvPr/>
          </p:nvSpPr>
          <p:spPr bwMode="auto">
            <a:xfrm>
              <a:off x="2111" y="1488"/>
              <a:ext cx="1292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Temporary Staffing</a:t>
              </a:r>
            </a:p>
          </p:txBody>
        </p:sp>
        <p:sp>
          <p:nvSpPr>
            <p:cNvPr id="30739" name="Text Box 21"/>
            <p:cNvSpPr txBox="1">
              <a:spLocks noChangeArrowheads="1"/>
            </p:cNvSpPr>
            <p:nvPr/>
          </p:nvSpPr>
          <p:spPr bwMode="auto">
            <a:xfrm>
              <a:off x="2108" y="1872"/>
              <a:ext cx="885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Outsourcing</a:t>
              </a:r>
            </a:p>
          </p:txBody>
        </p:sp>
        <p:sp>
          <p:nvSpPr>
            <p:cNvPr id="30740" name="Text Box 22"/>
            <p:cNvSpPr txBox="1">
              <a:spLocks noChangeArrowheads="1"/>
            </p:cNvSpPr>
            <p:nvPr/>
          </p:nvSpPr>
          <p:spPr bwMode="auto">
            <a:xfrm>
              <a:off x="2133" y="2064"/>
              <a:ext cx="497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FMCG</a:t>
              </a:r>
            </a:p>
          </p:txBody>
        </p:sp>
        <p:sp>
          <p:nvSpPr>
            <p:cNvPr id="30741" name="Text Box 23"/>
            <p:cNvSpPr txBox="1">
              <a:spLocks noChangeArrowheads="1"/>
            </p:cNvSpPr>
            <p:nvPr/>
          </p:nvSpPr>
          <p:spPr bwMode="auto">
            <a:xfrm>
              <a:off x="2107" y="2256"/>
              <a:ext cx="1569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Research and Analytics</a:t>
              </a:r>
            </a:p>
          </p:txBody>
        </p:sp>
        <p:sp>
          <p:nvSpPr>
            <p:cNvPr id="30742" name="Text Box 24"/>
            <p:cNvSpPr txBox="1">
              <a:spLocks noChangeArrowheads="1"/>
            </p:cNvSpPr>
            <p:nvPr/>
          </p:nvSpPr>
          <p:spPr bwMode="auto">
            <a:xfrm>
              <a:off x="2118" y="2476"/>
              <a:ext cx="631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Telecom</a:t>
              </a:r>
            </a:p>
          </p:txBody>
        </p:sp>
        <p:sp>
          <p:nvSpPr>
            <p:cNvPr id="30743" name="Text Box 25"/>
            <p:cNvSpPr txBox="1">
              <a:spLocks noChangeArrowheads="1"/>
            </p:cNvSpPr>
            <p:nvPr/>
          </p:nvSpPr>
          <p:spPr bwMode="auto">
            <a:xfrm>
              <a:off x="2133" y="2688"/>
              <a:ext cx="483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Media</a:t>
              </a:r>
            </a:p>
          </p:txBody>
        </p:sp>
        <p:sp>
          <p:nvSpPr>
            <p:cNvPr id="30744" name="Text Box 26"/>
            <p:cNvSpPr txBox="1">
              <a:spLocks noChangeArrowheads="1"/>
            </p:cNvSpPr>
            <p:nvPr/>
          </p:nvSpPr>
          <p:spPr bwMode="auto">
            <a:xfrm>
              <a:off x="2108" y="2908"/>
              <a:ext cx="957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Infrastructure</a:t>
              </a:r>
            </a:p>
          </p:txBody>
        </p:sp>
        <p:sp>
          <p:nvSpPr>
            <p:cNvPr id="30745" name="Text Box 27"/>
            <p:cNvSpPr txBox="1">
              <a:spLocks noChangeArrowheads="1"/>
            </p:cNvSpPr>
            <p:nvPr/>
          </p:nvSpPr>
          <p:spPr bwMode="auto">
            <a:xfrm>
              <a:off x="2108" y="3120"/>
              <a:ext cx="1007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Manufacturing</a:t>
              </a:r>
            </a:p>
          </p:txBody>
        </p:sp>
        <p:sp>
          <p:nvSpPr>
            <p:cNvPr id="30746" name="Text Box 28"/>
            <p:cNvSpPr txBox="1">
              <a:spLocks noChangeArrowheads="1"/>
            </p:cNvSpPr>
            <p:nvPr/>
          </p:nvSpPr>
          <p:spPr bwMode="auto">
            <a:xfrm>
              <a:off x="2106" y="912"/>
              <a:ext cx="1337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IT Enabled Services</a:t>
              </a:r>
            </a:p>
          </p:txBody>
        </p:sp>
        <p:sp>
          <p:nvSpPr>
            <p:cNvPr id="30747" name="Line 29"/>
            <p:cNvSpPr>
              <a:spLocks noChangeShapeType="1"/>
            </p:cNvSpPr>
            <p:nvPr/>
          </p:nvSpPr>
          <p:spPr bwMode="auto">
            <a:xfrm>
              <a:off x="1776" y="1389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Text Box 30"/>
            <p:cNvSpPr txBox="1">
              <a:spLocks noChangeArrowheads="1"/>
            </p:cNvSpPr>
            <p:nvPr/>
          </p:nvSpPr>
          <p:spPr bwMode="auto">
            <a:xfrm>
              <a:off x="2131" y="3504"/>
              <a:ext cx="469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Retail</a:t>
              </a:r>
            </a:p>
          </p:txBody>
        </p:sp>
        <p:sp>
          <p:nvSpPr>
            <p:cNvPr id="30749" name="Line 31"/>
            <p:cNvSpPr>
              <a:spLocks noChangeShapeType="1"/>
            </p:cNvSpPr>
            <p:nvPr/>
          </p:nvSpPr>
          <p:spPr bwMode="auto">
            <a:xfrm>
              <a:off x="1776" y="3408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Text Box 32"/>
            <p:cNvSpPr txBox="1">
              <a:spLocks noChangeArrowheads="1"/>
            </p:cNvSpPr>
            <p:nvPr/>
          </p:nvSpPr>
          <p:spPr bwMode="auto">
            <a:xfrm>
              <a:off x="2109" y="3312"/>
              <a:ext cx="1453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Travel</a:t>
              </a:r>
              <a:r>
                <a:rPr lang="en-US" sz="1600" b="1" dirty="0">
                  <a:solidFill>
                    <a:schemeClr val="bg2"/>
                  </a:solidFill>
                </a:rPr>
                <a:t> </a:t>
              </a:r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and</a:t>
              </a:r>
              <a:r>
                <a:rPr lang="en-US" sz="1600" b="1" dirty="0">
                  <a:solidFill>
                    <a:schemeClr val="bg2"/>
                  </a:solidFill>
                </a:rPr>
                <a:t> </a:t>
              </a:r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Hospitality</a:t>
              </a:r>
            </a:p>
          </p:txBody>
        </p:sp>
        <p:sp>
          <p:nvSpPr>
            <p:cNvPr id="30751" name="Line 33"/>
            <p:cNvSpPr>
              <a:spLocks noChangeShapeType="1"/>
            </p:cNvSpPr>
            <p:nvPr/>
          </p:nvSpPr>
          <p:spPr bwMode="auto">
            <a:xfrm>
              <a:off x="1796" y="3594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Text Box 34"/>
            <p:cNvSpPr txBox="1">
              <a:spLocks noChangeArrowheads="1"/>
            </p:cNvSpPr>
            <p:nvPr/>
          </p:nvSpPr>
          <p:spPr bwMode="auto">
            <a:xfrm>
              <a:off x="2116" y="1296"/>
              <a:ext cx="410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BFSI</a:t>
              </a:r>
            </a:p>
          </p:txBody>
        </p:sp>
        <p:sp>
          <p:nvSpPr>
            <p:cNvPr id="30753" name="Text Box 35"/>
            <p:cNvSpPr txBox="1">
              <a:spLocks noChangeArrowheads="1"/>
            </p:cNvSpPr>
            <p:nvPr/>
          </p:nvSpPr>
          <p:spPr bwMode="auto">
            <a:xfrm>
              <a:off x="2100" y="3696"/>
              <a:ext cx="928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Life</a:t>
              </a:r>
              <a:r>
                <a:rPr lang="en-US" sz="1600" b="1" dirty="0">
                  <a:solidFill>
                    <a:schemeClr val="bg2"/>
                  </a:solidFill>
                </a:rPr>
                <a:t> </a:t>
              </a:r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sciences</a:t>
              </a:r>
            </a:p>
          </p:txBody>
        </p:sp>
        <p:sp>
          <p:nvSpPr>
            <p:cNvPr id="30754" name="Line 36"/>
            <p:cNvSpPr>
              <a:spLocks noChangeShapeType="1"/>
            </p:cNvSpPr>
            <p:nvPr/>
          </p:nvSpPr>
          <p:spPr bwMode="auto">
            <a:xfrm>
              <a:off x="1776" y="3786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Line 37"/>
            <p:cNvSpPr>
              <a:spLocks noChangeShapeType="1"/>
            </p:cNvSpPr>
            <p:nvPr/>
          </p:nvSpPr>
          <p:spPr bwMode="auto">
            <a:xfrm>
              <a:off x="1776" y="1793"/>
              <a:ext cx="288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1F3D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Text Box 38"/>
            <p:cNvSpPr txBox="1">
              <a:spLocks noChangeArrowheads="1"/>
            </p:cNvSpPr>
            <p:nvPr/>
          </p:nvSpPr>
          <p:spPr bwMode="auto">
            <a:xfrm>
              <a:off x="2110" y="1680"/>
              <a:ext cx="1494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5C99">
                  <a:alpha val="74997"/>
                </a:srgb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Textiles and Garments</a:t>
              </a:r>
            </a:p>
          </p:txBody>
        </p:sp>
      </p:grp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286000" y="372070"/>
            <a:ext cx="55211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400" dirty="0" smtClean="0">
                <a:solidFill>
                  <a:srgbClr val="77BAF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INDUSTRIES</a:t>
            </a:r>
            <a:endParaRPr lang="en-US" sz="5400" dirty="0">
              <a:solidFill>
                <a:srgbClr val="77BAF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ChangeArrowheads="1"/>
          </p:cNvSpPr>
          <p:nvPr/>
        </p:nvSpPr>
        <p:spPr bwMode="auto">
          <a:xfrm>
            <a:off x="1447800" y="1828801"/>
            <a:ext cx="5715000" cy="3323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bg1">
                    <a:lumMod val="85000"/>
                    <a:lumOff val="15000"/>
                  </a:schemeClr>
                </a:solidFill>
                <a:cs typeface="Times New Roman" charset="0"/>
              </a:rPr>
              <a:t>1.  </a:t>
            </a:r>
            <a:r>
              <a:rPr lang="en-GB" sz="2400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Turn Key Services and Products</a:t>
            </a:r>
          </a:p>
          <a:p>
            <a:pPr marL="457200" indent="-457200" eaLnBrk="1" hangingPunct="1">
              <a:spcBef>
                <a:spcPct val="50000"/>
              </a:spcBef>
            </a:pP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Executive Search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Recruitment Process Outsourcing       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Value Added Services 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Contingent Hiring 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Volume/Project Hiring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548" y="228600"/>
            <a:ext cx="3391773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6"/>
          <p:cNvSpPr>
            <a:spLocks noChangeArrowheads="1"/>
          </p:cNvSpPr>
          <p:nvPr/>
        </p:nvSpPr>
        <p:spPr bwMode="auto">
          <a:xfrm>
            <a:off x="914400" y="2133601"/>
            <a:ext cx="7620000" cy="3873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400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2.    Sourcing Related Services/ Products</a:t>
            </a: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        International Sourcing (Recruiting Back-office)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        Employee referral System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        Competitor Mapping Solutions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        Affinity Associations  - institutions, colleges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        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Walk – in Management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        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Campus Management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       Career / Job Fairs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     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Print Advertisement Response management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548" y="228600"/>
            <a:ext cx="3391773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421</TotalTime>
  <Words>776</Words>
  <Application>Microsoft Office PowerPoint</Application>
  <PresentationFormat>On-screen Show (4:3)</PresentationFormat>
  <Paragraphs>259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shree</dc:creator>
  <cp:lastModifiedBy>HP</cp:lastModifiedBy>
  <cp:revision>41</cp:revision>
  <dcterms:created xsi:type="dcterms:W3CDTF">2015-10-28T08:06:19Z</dcterms:created>
  <dcterms:modified xsi:type="dcterms:W3CDTF">2021-06-15T19:20:32Z</dcterms:modified>
</cp:coreProperties>
</file>